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71" r:id="rId3"/>
    <p:sldId id="270" r:id="rId4"/>
    <p:sldId id="257" r:id="rId5"/>
    <p:sldId id="262" r:id="rId6"/>
    <p:sldId id="275" r:id="rId7"/>
    <p:sldId id="261" r:id="rId8"/>
    <p:sldId id="260" r:id="rId9"/>
    <p:sldId id="259" r:id="rId10"/>
    <p:sldId id="265" r:id="rId11"/>
    <p:sldId id="264" r:id="rId12"/>
    <p:sldId id="263" r:id="rId13"/>
    <p:sldId id="267" r:id="rId14"/>
    <p:sldId id="266" r:id="rId15"/>
    <p:sldId id="268" r:id="rId16"/>
    <p:sldId id="269" r:id="rId17"/>
    <p:sldId id="258" r:id="rId18"/>
    <p:sldId id="273" r:id="rId19"/>
    <p:sldId id="274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B56B5-7651-4F03-97BD-DF66A0C6F036}" type="datetimeFigureOut">
              <a:rPr lang="th-TH" smtClean="0"/>
              <a:t>10/11/64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C31F-F6B1-46B1-B1CC-B7553AA283C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89436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B56B5-7651-4F03-97BD-DF66A0C6F036}" type="datetimeFigureOut">
              <a:rPr lang="th-TH" smtClean="0"/>
              <a:t>10/11/64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C31F-F6B1-46B1-B1CC-B7553AA283C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3422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B56B5-7651-4F03-97BD-DF66A0C6F036}" type="datetimeFigureOut">
              <a:rPr lang="th-TH" smtClean="0"/>
              <a:t>10/11/64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C31F-F6B1-46B1-B1CC-B7553AA283CB}" type="slidenum">
              <a:rPr lang="th-TH" smtClean="0"/>
              <a:t>‹#›</a:t>
            </a:fld>
            <a:endParaRPr lang="th-TH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9385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B56B5-7651-4F03-97BD-DF66A0C6F036}" type="datetimeFigureOut">
              <a:rPr lang="th-TH" smtClean="0"/>
              <a:t>10/11/64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C31F-F6B1-46B1-B1CC-B7553AA283C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46384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B56B5-7651-4F03-97BD-DF66A0C6F036}" type="datetimeFigureOut">
              <a:rPr lang="th-TH" smtClean="0"/>
              <a:t>10/11/64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C31F-F6B1-46B1-B1CC-B7553AA283CB}" type="slidenum">
              <a:rPr lang="th-TH" smtClean="0"/>
              <a:t>‹#›</a:t>
            </a:fld>
            <a:endParaRPr lang="th-TH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7503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B56B5-7651-4F03-97BD-DF66A0C6F036}" type="datetimeFigureOut">
              <a:rPr lang="th-TH" smtClean="0"/>
              <a:t>10/11/64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C31F-F6B1-46B1-B1CC-B7553AA283C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0077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B56B5-7651-4F03-97BD-DF66A0C6F036}" type="datetimeFigureOut">
              <a:rPr lang="th-TH" smtClean="0"/>
              <a:t>10/11/64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C31F-F6B1-46B1-B1CC-B7553AA283C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70827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B56B5-7651-4F03-97BD-DF66A0C6F036}" type="datetimeFigureOut">
              <a:rPr lang="th-TH" smtClean="0"/>
              <a:t>10/11/64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C31F-F6B1-46B1-B1CC-B7553AA283C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01480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B56B5-7651-4F03-97BD-DF66A0C6F036}" type="datetimeFigureOut">
              <a:rPr lang="th-TH" smtClean="0"/>
              <a:t>10/11/64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C31F-F6B1-46B1-B1CC-B7553AA283C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5591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B56B5-7651-4F03-97BD-DF66A0C6F036}" type="datetimeFigureOut">
              <a:rPr lang="th-TH" smtClean="0"/>
              <a:t>10/11/64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C31F-F6B1-46B1-B1CC-B7553AA283C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58190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B56B5-7651-4F03-97BD-DF66A0C6F036}" type="datetimeFigureOut">
              <a:rPr lang="th-TH" smtClean="0"/>
              <a:t>10/11/64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C31F-F6B1-46B1-B1CC-B7553AA283C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7457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B56B5-7651-4F03-97BD-DF66A0C6F036}" type="datetimeFigureOut">
              <a:rPr lang="th-TH" smtClean="0"/>
              <a:t>10/11/64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C31F-F6B1-46B1-B1CC-B7553AA283C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04649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B56B5-7651-4F03-97BD-DF66A0C6F036}" type="datetimeFigureOut">
              <a:rPr lang="th-TH" smtClean="0"/>
              <a:t>10/11/64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C31F-F6B1-46B1-B1CC-B7553AA283C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2378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B56B5-7651-4F03-97BD-DF66A0C6F036}" type="datetimeFigureOut">
              <a:rPr lang="th-TH" smtClean="0"/>
              <a:t>10/11/64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C31F-F6B1-46B1-B1CC-B7553AA283C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25384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B56B5-7651-4F03-97BD-DF66A0C6F036}" type="datetimeFigureOut">
              <a:rPr lang="th-TH" smtClean="0"/>
              <a:t>10/11/64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C31F-F6B1-46B1-B1CC-B7553AA283C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466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B56B5-7651-4F03-97BD-DF66A0C6F036}" type="datetimeFigureOut">
              <a:rPr lang="th-TH" smtClean="0"/>
              <a:t>10/11/64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C31F-F6B1-46B1-B1CC-B7553AA283C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15448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B56B5-7651-4F03-97BD-DF66A0C6F036}" type="datetimeFigureOut">
              <a:rPr lang="th-TH" smtClean="0"/>
              <a:t>10/11/64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33AC31F-F6B1-46B1-B1CC-B7553AA283C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2253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C4F2A106-0E4C-4375-9263-83AB25432AB0}"/>
              </a:ext>
            </a:extLst>
          </p:cNvPr>
          <p:cNvSpPr txBox="1"/>
          <p:nvPr/>
        </p:nvSpPr>
        <p:spPr>
          <a:xfrm>
            <a:off x="1545465" y="2250148"/>
            <a:ext cx="86159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600" b="1" i="0" dirty="0">
                <a:solidFill>
                  <a:srgbClr val="FF0000"/>
                </a:solidFill>
                <a:effectLst/>
                <a:latin typeface="Algerian" pitchFamily="82" charset="0"/>
              </a:rPr>
              <a:t>ทำไมพระเจ้าจึงทรงนำต้นไม้แห่งความรู้ดีรู้ชั่วมาไว้ในสวนเอเดน?</a:t>
            </a:r>
          </a:p>
        </p:txBody>
      </p:sp>
      <p:sp>
        <p:nvSpPr>
          <p:cNvPr id="2" name="Rectangle 1"/>
          <p:cNvSpPr/>
          <p:nvPr/>
        </p:nvSpPr>
        <p:spPr>
          <a:xfrm>
            <a:off x="3475574" y="957501"/>
            <a:ext cx="41136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4800" b="1" dirty="0">
                <a:solidFill>
                  <a:srgbClr val="00B050"/>
                </a:solidFill>
              </a:rPr>
              <a:t>ศักดิ์ศรีและอิสรภาพ </a:t>
            </a:r>
            <a:r>
              <a:rPr lang="en-US" sz="4000" b="1" dirty="0">
                <a:solidFill>
                  <a:srgbClr val="00B050"/>
                </a:solidFill>
              </a:rPr>
              <a:t>2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27635" y="3385066"/>
            <a:ext cx="3333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By  </a:t>
            </a:r>
            <a:r>
              <a:rPr lang="en-US" dirty="0" err="1"/>
              <a:t>T.Channon</a:t>
            </a:r>
            <a:r>
              <a:rPr lang="en-US" dirty="0"/>
              <a:t> J. </a:t>
            </a:r>
            <a:r>
              <a:rPr lang="en-US" dirty="0" err="1"/>
              <a:t>Srithongchai</a:t>
            </a:r>
            <a:r>
              <a:rPr lang="th-TH" dirty="0"/>
              <a:t>+</a:t>
            </a:r>
          </a:p>
        </p:txBody>
      </p:sp>
      <p:pic>
        <p:nvPicPr>
          <p:cNvPr id="1028" name="Picture 4" descr="Adam (Shuumatsu no Valkyrie) Anonimic2404 - Illustrations ART stre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104" y="4261089"/>
            <a:ext cx="1357531" cy="213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e Vector | Apple tree isolated on 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863" y="2896479"/>
            <a:ext cx="299085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49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E18604D9-EBAB-4668-9636-A0B0F66482C0}"/>
              </a:ext>
            </a:extLst>
          </p:cNvPr>
          <p:cNvSpPr txBox="1"/>
          <p:nvPr/>
        </p:nvSpPr>
        <p:spPr>
          <a:xfrm>
            <a:off x="1577009" y="751344"/>
            <a:ext cx="806726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0" i="0" dirty="0">
                <a:solidFill>
                  <a:srgbClr val="09202F"/>
                </a:solidFill>
                <a:effectLst/>
                <a:latin typeface="system-ui"/>
              </a:rPr>
              <a:t>พระเจ้าทรงนำต้นไม้แห่งความรู้ดีรู้ชั่วมาไว้ในสวนเอเดนเพื่อให้อาดัมและเอวามีทางเลือก - ที่จะเชื่อฟังพระองค์หรือไม่เชื่อฟัง อาดัม</a:t>
            </a:r>
            <a:r>
              <a:rPr lang="en-US" sz="2800" b="0" i="0" dirty="0">
                <a:solidFill>
                  <a:srgbClr val="09202F"/>
                </a:solidFill>
                <a:effectLst/>
                <a:latin typeface="system-ui"/>
              </a:rPr>
              <a:t> </a:t>
            </a:r>
            <a:r>
              <a:rPr lang="th-TH" sz="2800" b="0" i="0" dirty="0">
                <a:solidFill>
                  <a:srgbClr val="09202F"/>
                </a:solidFill>
                <a:effectLst/>
                <a:latin typeface="system-ui"/>
              </a:rPr>
              <a:t>และเอวาเป็นอิสระที่จะทำอะไรก็ได้ตามที่เขาทั้งสองต้องการ นอกผลไม้จากต้นไม้แห่งความรู้ดีรู้ชั่วเท่านั้นที่เขาทั้งสองถูกห้ามไม่ให้กิน หนังสือปฐมกาล 2:16-17 กล่าวว่า “พระเจ้าจึงทรงบัญชาแก่มนุษย์นั้นว่า "บรรดาผลไม้ทุกอย่างในสวนนี้ เจ้ากินได้ทั้งหมด เว้นแต่ต้นไม้แห่งความสำนึกในความดีและความชั่ว ผลของต้นไม้นั้นอย่ากิน เพราะในวันใดที่เจ้าขืนกิน เจ้าจะต้องตายแน่</a:t>
            </a:r>
            <a:r>
              <a:rPr lang="th-TH" b="0" i="0" dirty="0">
                <a:solidFill>
                  <a:srgbClr val="09202F"/>
                </a:solidFill>
                <a:effectLst/>
                <a:latin typeface="system-ui"/>
              </a:rPr>
              <a:t>”</a:t>
            </a:r>
            <a:endParaRPr lang="th-TH" dirty="0"/>
          </a:p>
        </p:txBody>
      </p:sp>
      <p:pic>
        <p:nvPicPr>
          <p:cNvPr id="7170" name="Picture 2" descr="Tumbl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231" y="3239774"/>
            <a:ext cx="362902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5" descr="Free Vector | Apple tree isolated on 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256" y="3786388"/>
            <a:ext cx="1965150" cy="211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70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ADFD0A10-6C75-446C-80FF-A54931FF9BA8}"/>
              </a:ext>
            </a:extLst>
          </p:cNvPr>
          <p:cNvSpPr txBox="1"/>
          <p:nvPr/>
        </p:nvSpPr>
        <p:spPr>
          <a:xfrm>
            <a:off x="1603513" y="944362"/>
            <a:ext cx="8266043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0" i="0" dirty="0">
                <a:solidFill>
                  <a:srgbClr val="09202F"/>
                </a:solidFill>
                <a:effectLst/>
                <a:latin typeface="system-ui"/>
              </a:rPr>
              <a:t>หากพระเจ้าทรงไม่ให้อาด</a:t>
            </a:r>
            <a:r>
              <a:rPr lang="th-TH" sz="3200" b="0" i="0" dirty="0" err="1">
                <a:solidFill>
                  <a:srgbClr val="09202F"/>
                </a:solidFill>
                <a:effectLst/>
                <a:latin typeface="system-ui"/>
              </a:rPr>
              <a:t>ัมแ</a:t>
            </a:r>
            <a:r>
              <a:rPr lang="th-TH" sz="3200" b="0" i="0" dirty="0">
                <a:solidFill>
                  <a:srgbClr val="09202F"/>
                </a:solidFill>
                <a:effectLst/>
                <a:latin typeface="system-ui"/>
              </a:rPr>
              <a:t>ละเอวามีทางเลือก เขาทั้งสองก็จะเป็นเหมือนหุ่นยนตร์ที่เพียงแค่ทำตามโปแกรมที่ถูกตั้งมาเท่านั้น พระเจ้าทรงสร้างอาด</a:t>
            </a:r>
            <a:r>
              <a:rPr lang="th-TH" sz="3200" b="0" i="0" dirty="0" err="1">
                <a:solidFill>
                  <a:srgbClr val="09202F"/>
                </a:solidFill>
                <a:effectLst/>
                <a:latin typeface="system-ui"/>
              </a:rPr>
              <a:t>ัมแ</a:t>
            </a:r>
            <a:r>
              <a:rPr lang="th-TH" sz="3200" b="0" i="0" dirty="0">
                <a:solidFill>
                  <a:srgbClr val="09202F"/>
                </a:solidFill>
                <a:effectLst/>
                <a:latin typeface="system-ui"/>
              </a:rPr>
              <a:t>ละเอวาให้เป็นสิ่งมีชีวิตที่มี </a:t>
            </a:r>
            <a:r>
              <a:rPr lang="th-TH" sz="3600" b="0" i="0" dirty="0">
                <a:solidFill>
                  <a:srgbClr val="FF0000"/>
                </a:solidFill>
                <a:effectLst/>
                <a:latin typeface="system-ui"/>
              </a:rPr>
              <a:t>“อิสระ” </a:t>
            </a:r>
            <a:r>
              <a:rPr lang="th-TH" sz="3200" b="0" i="0" dirty="0">
                <a:solidFill>
                  <a:srgbClr val="09202F"/>
                </a:solidFill>
                <a:effectLst/>
                <a:latin typeface="system-ui"/>
              </a:rPr>
              <a:t>มีความสามารถใน</a:t>
            </a:r>
            <a:r>
              <a:rPr lang="th-TH" sz="3200" b="0" i="0" dirty="0">
                <a:solidFill>
                  <a:srgbClr val="FF0000"/>
                </a:solidFill>
                <a:effectLst/>
                <a:latin typeface="system-ui"/>
              </a:rPr>
              <a:t>การตัดสินใจ</a:t>
            </a:r>
            <a:r>
              <a:rPr lang="th-TH" sz="3200" b="0" i="0" dirty="0">
                <a:solidFill>
                  <a:srgbClr val="09202F"/>
                </a:solidFill>
                <a:effectLst/>
                <a:latin typeface="system-ui"/>
              </a:rPr>
              <a:t>, มีความสามารถในการ</a:t>
            </a:r>
            <a:r>
              <a:rPr lang="th-TH" sz="3200" b="0" i="0" dirty="0">
                <a:solidFill>
                  <a:srgbClr val="FF0000"/>
                </a:solidFill>
                <a:effectLst/>
                <a:latin typeface="system-ui"/>
              </a:rPr>
              <a:t>เลือกระหว่างความดีและความชั่ว </a:t>
            </a:r>
            <a:r>
              <a:rPr lang="th-TH" sz="3200" b="0" i="0" dirty="0">
                <a:solidFill>
                  <a:srgbClr val="09202F"/>
                </a:solidFill>
                <a:effectLst/>
                <a:latin typeface="system-ui"/>
              </a:rPr>
              <a:t>ดังนั้นเพื่อที่</a:t>
            </a:r>
            <a:r>
              <a:rPr lang="th-TH" sz="3200" b="0" i="0" dirty="0">
                <a:solidFill>
                  <a:srgbClr val="FF0000"/>
                </a:solidFill>
                <a:effectLst/>
                <a:latin typeface="system-ui"/>
              </a:rPr>
              <a:t>อาด</a:t>
            </a:r>
            <a:r>
              <a:rPr lang="th-TH" sz="3200" b="0" i="0" dirty="0" err="1">
                <a:solidFill>
                  <a:srgbClr val="FF0000"/>
                </a:solidFill>
                <a:effectLst/>
                <a:latin typeface="system-ui"/>
              </a:rPr>
              <a:t>ัมแ</a:t>
            </a:r>
            <a:r>
              <a:rPr lang="th-TH" sz="3200" b="0" i="0" dirty="0">
                <a:solidFill>
                  <a:srgbClr val="FF0000"/>
                </a:solidFill>
                <a:effectLst/>
                <a:latin typeface="system-ui"/>
              </a:rPr>
              <a:t>ละเอวาจะมี “อิสระ” อย่างแท้จริง - เขาจะต้องมีทางเลือก</a:t>
            </a:r>
            <a:br>
              <a:rPr lang="th-TH" dirty="0">
                <a:solidFill>
                  <a:srgbClr val="FF0000"/>
                </a:solidFill>
              </a:rPr>
            </a:br>
            <a:endParaRPr lang="th-TH" dirty="0">
              <a:solidFill>
                <a:srgbClr val="FF0000"/>
              </a:solidFill>
            </a:endParaRPr>
          </a:p>
        </p:txBody>
      </p:sp>
      <p:pic>
        <p:nvPicPr>
          <p:cNvPr id="6150" name="Picture 6" descr="ต่อยแน่นอน เผยภาพใหม่ Record of Ragnarok มหาศึกคนชนเทพ อนิเมะ">
            <a:extLst>
              <a:ext uri="{FF2B5EF4-FFF2-40B4-BE49-F238E27FC236}">
                <a16:creationId xmlns:a16="http://schemas.microsoft.com/office/drawing/2014/main" id="{DEC540E1-1B4E-49E0-A8AB-79393837C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558" y="2955234"/>
            <a:ext cx="2732839" cy="390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อาดัม: การตั๊นหน้าเทพเจ้าของมนุษย์คนแรก กับหลายการตีความ ณ สวนเอเดน">
            <a:extLst>
              <a:ext uri="{FF2B5EF4-FFF2-40B4-BE49-F238E27FC236}">
                <a16:creationId xmlns:a16="http://schemas.microsoft.com/office/drawing/2014/main" id="{E9664DE4-1BA1-4418-B8C8-5739FB4F4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813" y="3627783"/>
            <a:ext cx="5271260" cy="274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77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E3BBCF4D-5369-45AF-891F-9CF5C9B07430}"/>
              </a:ext>
            </a:extLst>
          </p:cNvPr>
          <p:cNvSpPr txBox="1"/>
          <p:nvPr/>
        </p:nvSpPr>
        <p:spPr>
          <a:xfrm>
            <a:off x="1656522" y="882782"/>
            <a:ext cx="757693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การ​กิน​ผลไม้​ไม่​ได้​หมาย​ความ​ว่า​ผู้​ผิด​จะ​ต้อง​ตาย​ทันที อา​</a:t>
            </a:r>
            <a:r>
              <a:rPr lang="th-TH" sz="32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ดัม</a:t>
            </a:r>
            <a:r>
              <a:rPr lang="th-TH" sz="32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​และ​เอ​วา​ยัง​มี​ชีวิต​อยู่​หลัง​จาก​กิน​แล้ว พระ​คัมภีร์​ต้อง​การ​บอก​เพียง​ว่า​บาป​ซึ่ง​มี​การ​กิน​ผลไม้​เป็น​</a:t>
            </a:r>
            <a:r>
              <a:rPr lang="th-TH" sz="32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สัญ</a:t>
            </a:r>
            <a:r>
              <a:rPr lang="th-TH" sz="32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​ลักษณ์ เป็น​สาเหตุ​ของ​ความ​ตาย</a:t>
            </a:r>
            <a:endParaRPr lang="th-TH" sz="3200" dirty="0">
              <a:solidFill>
                <a:srgbClr val="FF0000"/>
              </a:solidFill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1975298B-F56F-4A2C-950A-269231054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628" y="2452442"/>
            <a:ext cx="3009348" cy="427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4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15F5587D-8D65-4AD9-9631-FF51F091F48C}"/>
              </a:ext>
            </a:extLst>
          </p:cNvPr>
          <p:cNvSpPr txBox="1"/>
          <p:nvPr/>
        </p:nvSpPr>
        <p:spPr>
          <a:xfrm>
            <a:off x="1974573" y="819116"/>
            <a:ext cx="774920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0" i="0" dirty="0">
                <a:effectLst/>
                <a:latin typeface="system-ui"/>
              </a:rPr>
              <a:t>ไม่มีอะไรชั่วร้ายเกี่ยวกับต้นไม้แห่งความรู้ดีรู้ชั่วหรือผลของมัน การกินผลของมันคงไม่ทำให้อาด</a:t>
            </a:r>
            <a:r>
              <a:rPr lang="th-TH" sz="2800" b="0" i="0" dirty="0" err="1">
                <a:effectLst/>
                <a:latin typeface="system-ui"/>
              </a:rPr>
              <a:t>ัมแ</a:t>
            </a:r>
            <a:r>
              <a:rPr lang="th-TH" sz="2800" b="0" i="0" dirty="0">
                <a:effectLst/>
                <a:latin typeface="system-ui"/>
              </a:rPr>
              <a:t>ละเอวาฉลาดขึ้นแน่ ๆ แต่ท่าทีของการไม่เชื่อฟังต่างหากที่นำอาด</a:t>
            </a:r>
            <a:r>
              <a:rPr lang="th-TH" sz="2800" b="0" i="0" dirty="0" err="1">
                <a:effectLst/>
                <a:latin typeface="system-ui"/>
              </a:rPr>
              <a:t>ัมแ</a:t>
            </a:r>
            <a:r>
              <a:rPr lang="th-TH" sz="2800" b="0" i="0" dirty="0">
                <a:effectLst/>
                <a:latin typeface="system-ui"/>
              </a:rPr>
              <a:t>ละเอวาไปสู่ความชั่วร้าย ความบาปในการไม่เชื่อฟังพระเจ้านำความบาปและความชั่วร้ายเข้ามาในโลกและในชีวิตของเขาทั้งสอง การกินผลไม้ อันเป็นการกระทำที่ไม่เชื่อฟังพระเจ้า คือสิ่งที่ทำให้อาด</a:t>
            </a:r>
            <a:r>
              <a:rPr lang="th-TH" sz="2800" b="0" i="0" dirty="0" err="1">
                <a:effectLst/>
                <a:latin typeface="system-ui"/>
              </a:rPr>
              <a:t>ัมแ</a:t>
            </a:r>
            <a:r>
              <a:rPr lang="th-TH" sz="2800" b="0" i="0" dirty="0">
                <a:effectLst/>
                <a:latin typeface="system-ui"/>
              </a:rPr>
              <a:t>ละเอวารู้จักกับความชั่วร้าย หนังสือปฐมกาล 3:6-7 กล่าวว่า “เมื่อหญิงนั้นเห็นว่า ต้นไม้นั้นน่ากินและน่าดูด้วย ทั้งเป็นต้นไม้ที่มุ่งหมายจะให้เกิดปัญญา จึงเก็บผลไม้นั้นมากิน แล้วส่งให้สามีกินด้วย</a:t>
            </a:r>
            <a:endParaRPr lang="th-TH" sz="28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7F79177-8459-48EE-96FC-D4878494B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665" y="3571288"/>
            <a:ext cx="2176117" cy="314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83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F7B3AC88-A67B-4098-850D-3557D67066F2}"/>
              </a:ext>
            </a:extLst>
          </p:cNvPr>
          <p:cNvSpPr txBox="1"/>
          <p:nvPr/>
        </p:nvSpPr>
        <p:spPr>
          <a:xfrm>
            <a:off x="962232" y="962296"/>
            <a:ext cx="88278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0" i="0" dirty="0">
                <a:solidFill>
                  <a:srgbClr val="FF0000"/>
                </a:solidFill>
                <a:effectLst/>
                <a:latin typeface="system-ui"/>
              </a:rPr>
              <a:t>แล้วทำไมพระองค์ยังทรงนำต้นไม้แห่งความรู้ดีรู้ชั่วเข้ามาไว้ในสวนเอเดนเพื่อให้ซาตานล่อลวงอาด</a:t>
            </a:r>
            <a:r>
              <a:rPr lang="th-TH" sz="3600" b="0" i="0" dirty="0" err="1">
                <a:solidFill>
                  <a:srgbClr val="FF0000"/>
                </a:solidFill>
                <a:effectLst/>
                <a:latin typeface="system-ui"/>
              </a:rPr>
              <a:t>ัมแ</a:t>
            </a:r>
            <a:r>
              <a:rPr lang="th-TH" sz="3600" b="0" i="0" dirty="0">
                <a:solidFill>
                  <a:srgbClr val="FF0000"/>
                </a:solidFill>
                <a:effectLst/>
                <a:latin typeface="system-ui"/>
              </a:rPr>
              <a:t>ละเอวาอีกเล่า? </a:t>
            </a:r>
            <a:endParaRPr lang="th-TH" sz="3600" dirty="0">
              <a:solidFill>
                <a:srgbClr val="FF0000"/>
              </a:solidFill>
            </a:endParaRPr>
          </a:p>
        </p:txBody>
      </p:sp>
      <p:pic>
        <p:nvPicPr>
          <p:cNvPr id="2052" name="Picture 4" descr="พระเจ้าสร้าง มนุษย์คนแรก(อดัม) ก่อน มนุษย์ยุคหิน ? - Pantip">
            <a:extLst>
              <a:ext uri="{FF2B5EF4-FFF2-40B4-BE49-F238E27FC236}">
                <a16:creationId xmlns:a16="http://schemas.microsoft.com/office/drawing/2014/main" id="{A871CF08-A1BB-4863-B3C1-791FCE504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618" y="1725303"/>
            <a:ext cx="3122425" cy="46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Deimos (Deimos no Hanayome: Ran no Kumikyoku) - MyAnimeList.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604" y="2162625"/>
            <a:ext cx="2143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Shuumatsu No Valkyrie a color - Eva | Shuumatsu no Valkyrie  #ShuumatsuNoValkyrie #Eva (Créditos a &amp;quot;EliuMTZ&amp;quot; por el dibujo y coloreado)  Deviantart del autor: https://www.deviantart.com/eliumtz | Face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770" y="2115584"/>
            <a:ext cx="2484012" cy="248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21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D63F616B-FBCE-4F44-8CE8-F621C4004006}"/>
              </a:ext>
            </a:extLst>
          </p:cNvPr>
          <p:cNvSpPr txBox="1"/>
          <p:nvPr/>
        </p:nvSpPr>
        <p:spPr>
          <a:xfrm>
            <a:off x="1510748" y="685297"/>
            <a:ext cx="913074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0" i="0" dirty="0">
                <a:effectLst/>
                <a:latin typeface="Helvetica,Arial,sans-serif"/>
              </a:rPr>
              <a:t>เมื่อพระเจ้าได้ทราบว่าอด</a:t>
            </a:r>
            <a:r>
              <a:rPr lang="th-TH" sz="3600" b="0" i="0" dirty="0" err="1">
                <a:effectLst/>
                <a:latin typeface="Helvetica,Arial,sans-serif"/>
              </a:rPr>
              <a:t>ัม</a:t>
            </a:r>
            <a:r>
              <a:rPr lang="th-TH" sz="3600" b="0" i="0" dirty="0">
                <a:effectLst/>
                <a:latin typeface="Helvetica,Arial,sans-serif"/>
              </a:rPr>
              <a:t> และอีฟกินผลแห่งความสำนึกในความดี และความชั่วไปแล้ว พระองค์จึงตรัสถามกับอด</a:t>
            </a:r>
            <a:r>
              <a:rPr lang="th-TH" sz="3600" b="0" i="0" dirty="0" err="1">
                <a:effectLst/>
                <a:latin typeface="Helvetica,Arial,sans-serif"/>
              </a:rPr>
              <a:t>ัม</a:t>
            </a:r>
            <a:r>
              <a:rPr lang="th-TH" sz="3600" b="0" i="0" dirty="0">
                <a:effectLst/>
                <a:latin typeface="Helvetica,Arial,sans-serif"/>
              </a:rPr>
              <a:t>ว่า “เจ้าทำอะไรลงไป” อด</a:t>
            </a:r>
            <a:r>
              <a:rPr lang="th-TH" sz="3600" b="0" i="0" dirty="0" err="1">
                <a:effectLst/>
                <a:latin typeface="Helvetica,Arial,sans-serif"/>
              </a:rPr>
              <a:t>ัม</a:t>
            </a:r>
            <a:r>
              <a:rPr lang="th-TH" sz="3600" b="0" i="0" dirty="0">
                <a:effectLst/>
                <a:latin typeface="Helvetica,Arial,sans-serif"/>
              </a:rPr>
              <a:t>ก็โยนความผิดไปให้อ</a:t>
            </a:r>
            <a:r>
              <a:rPr lang="th-TH" sz="3600" b="0" i="0" dirty="0" err="1">
                <a:effectLst/>
                <a:latin typeface="Helvetica,Arial,sans-serif"/>
              </a:rPr>
              <a:t>ีฟ</a:t>
            </a:r>
            <a:r>
              <a:rPr lang="th-TH" sz="3600" b="0" i="0" dirty="0">
                <a:effectLst/>
                <a:latin typeface="Helvetica,Arial,sans-serif"/>
              </a:rPr>
              <a:t>ว่า “หญิงที่พระองค์ประทานให้อยู่กินกับข้าพระองค์นั้นส่งให้ ข้าพระองค์จึงรับประทาน” พระองค์จึงตรัสถามกับอ</a:t>
            </a:r>
            <a:r>
              <a:rPr lang="th-TH" sz="3600" b="0" i="0" dirty="0" err="1">
                <a:effectLst/>
                <a:latin typeface="Helvetica,Arial,sans-serif"/>
              </a:rPr>
              <a:t>ีฟ</a:t>
            </a:r>
            <a:r>
              <a:rPr lang="th-TH" sz="3600" b="0" i="0" dirty="0">
                <a:effectLst/>
                <a:latin typeface="Helvetica,Arial,sans-serif"/>
              </a:rPr>
              <a:t>ว่า “เจ้าทำอะไรลงไป” อีฟจึงตอบว่า “งูล่อลวงข้าพระองค์ ข้าพระองค์จึงรับประทาน”</a:t>
            </a:r>
            <a:endParaRPr lang="th-TH" sz="3600" dirty="0"/>
          </a:p>
        </p:txBody>
      </p:sp>
      <p:pic>
        <p:nvPicPr>
          <p:cNvPr id="4" name="Picture 2" descr="สลิ่มพ่อเลจิส on Twitter: &amp;quot;พ่ออดัมหล่อมากค่ะ กรี๊ดกร๊าด #มหาศึกคนชนเทพ  #ShuumatsuNoValkyrie… &amp;quot;">
            <a:extLst>
              <a:ext uri="{FF2B5EF4-FFF2-40B4-BE49-F238E27FC236}">
                <a16:creationId xmlns:a16="http://schemas.microsoft.com/office/drawing/2014/main" id="{DC20DAC0-5134-4F1B-88B9-EE2F99E81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056" y="3956542"/>
            <a:ext cx="3957430" cy="221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50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56DDA888-D698-4C02-A579-B126929CEF8D}"/>
              </a:ext>
            </a:extLst>
          </p:cNvPr>
          <p:cNvSpPr txBox="1"/>
          <p:nvPr/>
        </p:nvSpPr>
        <p:spPr>
          <a:xfrm>
            <a:off x="530086" y="507040"/>
            <a:ext cx="1013791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0" i="0" dirty="0">
                <a:solidFill>
                  <a:srgbClr val="09202F"/>
                </a:solidFill>
                <a:effectLst/>
                <a:latin typeface="system-ui"/>
              </a:rPr>
              <a:t> </a:t>
            </a:r>
            <a:r>
              <a:rPr lang="th-TH" sz="3200" b="0" i="0" dirty="0">
                <a:solidFill>
                  <a:srgbClr val="09202F"/>
                </a:solidFill>
                <a:effectLst/>
                <a:latin typeface="system-ui"/>
              </a:rPr>
              <a:t>พระเจ้าทรงนำต้นไม้แห่งความรู้ดีรู้ชั่วเข้ามาไว้ในสวนเอเดนเพื่อให้ทางเลือกกับอาด</a:t>
            </a:r>
            <a:r>
              <a:rPr lang="th-TH" sz="3200" b="0" i="0" dirty="0" err="1">
                <a:solidFill>
                  <a:srgbClr val="09202F"/>
                </a:solidFill>
                <a:effectLst/>
                <a:latin typeface="system-ui"/>
              </a:rPr>
              <a:t>ัมแ</a:t>
            </a:r>
            <a:r>
              <a:rPr lang="th-TH" sz="3200" b="0" i="0" dirty="0">
                <a:solidFill>
                  <a:srgbClr val="09202F"/>
                </a:solidFill>
                <a:effectLst/>
                <a:latin typeface="system-ui"/>
              </a:rPr>
              <a:t>ละเอวา พระเจ้าทรงอนุญาตให้ซาตานทดลองอาด</a:t>
            </a:r>
            <a:r>
              <a:rPr lang="th-TH" sz="3200" b="0" i="0" dirty="0" err="1">
                <a:solidFill>
                  <a:srgbClr val="09202F"/>
                </a:solidFill>
                <a:effectLst/>
                <a:latin typeface="system-ui"/>
              </a:rPr>
              <a:t>ัมแ</a:t>
            </a:r>
            <a:r>
              <a:rPr lang="th-TH" sz="3200" b="0" i="0" dirty="0">
                <a:solidFill>
                  <a:srgbClr val="09202F"/>
                </a:solidFill>
                <a:effectLst/>
                <a:latin typeface="system-ui"/>
              </a:rPr>
              <a:t>ละเอวาเพื่อบังคับให้เขาทั้งสองเลือก แล้ว</a:t>
            </a:r>
            <a:r>
              <a:rPr lang="th-TH" sz="3200" b="0" i="0" dirty="0">
                <a:solidFill>
                  <a:srgbClr val="FF0000"/>
                </a:solidFill>
                <a:effectLst/>
                <a:latin typeface="system-ui"/>
              </a:rPr>
              <a:t>อาด</a:t>
            </a:r>
            <a:r>
              <a:rPr lang="th-TH" sz="3200" b="0" i="0" dirty="0" err="1">
                <a:solidFill>
                  <a:srgbClr val="FF0000"/>
                </a:solidFill>
                <a:effectLst/>
                <a:latin typeface="system-ui"/>
              </a:rPr>
              <a:t>ัมแ</a:t>
            </a:r>
            <a:r>
              <a:rPr lang="th-TH" sz="3200" b="0" i="0" dirty="0">
                <a:solidFill>
                  <a:srgbClr val="FF0000"/>
                </a:solidFill>
                <a:effectLst/>
                <a:latin typeface="system-ui"/>
              </a:rPr>
              <a:t>ละเอวาก็เลือก, จากเสรีภาพของเขาเอง,</a:t>
            </a:r>
            <a:r>
              <a:rPr lang="th-TH" sz="3200" b="0" i="0" dirty="0">
                <a:solidFill>
                  <a:srgbClr val="09202F"/>
                </a:solidFill>
                <a:effectLst/>
                <a:latin typeface="system-ui"/>
              </a:rPr>
              <a:t> ที่จะไม่เชื่อฟังพระเจ้าและกินผลไม้ต้องห้ามนั้น ผลจากการเลือกนั้นก็คือ – ความชั่วร้าย, ความบาป, โรคภัยไข้เจ็บ และความตายจึงเข้ามาสู่โลกตั้งแต่ในบัดนั้น ผลของการเลือกของอาด</a:t>
            </a:r>
            <a:r>
              <a:rPr lang="th-TH" sz="3200" b="0" i="0" dirty="0" err="1">
                <a:solidFill>
                  <a:srgbClr val="09202F"/>
                </a:solidFill>
                <a:effectLst/>
                <a:latin typeface="system-ui"/>
              </a:rPr>
              <a:t>ัมแ</a:t>
            </a:r>
            <a:r>
              <a:rPr lang="th-TH" sz="3200" b="0" i="0" dirty="0">
                <a:solidFill>
                  <a:srgbClr val="09202F"/>
                </a:solidFill>
                <a:effectLst/>
                <a:latin typeface="system-ui"/>
              </a:rPr>
              <a:t>ละเอวาทำให้มนุษย์ทุกคนเกิดมาพร้อมกับมีธรรมชาติบาปในตัว</a:t>
            </a:r>
            <a:endParaRPr lang="th-TH" sz="3200" dirty="0"/>
          </a:p>
        </p:txBody>
      </p:sp>
      <p:pic>
        <p:nvPicPr>
          <p:cNvPr id="1026" name="Picture 2" descr="ผู้ชายกับผู้หญิงมีผมเป็นกิ่งไม้">
            <a:extLst>
              <a:ext uri="{FF2B5EF4-FFF2-40B4-BE49-F238E27FC236}">
                <a16:creationId xmlns:a16="http://schemas.microsoft.com/office/drawing/2014/main" id="{F368DFC2-1ADA-40F5-AD16-7CACCA50F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693" y="3246782"/>
            <a:ext cx="4947980" cy="329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79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416F2E22-4152-42CE-ABC2-40ABD0E3071A}"/>
              </a:ext>
            </a:extLst>
          </p:cNvPr>
          <p:cNvSpPr txBox="1"/>
          <p:nvPr/>
        </p:nvSpPr>
        <p:spPr>
          <a:xfrm>
            <a:off x="1974574" y="870827"/>
            <a:ext cx="719261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0" i="0" dirty="0">
                <a:effectLst/>
                <a:latin typeface="Helvetica,Arial,sans-serif"/>
              </a:rPr>
              <a:t>นี่เองเป็นเหตุผลว่าทำไมคนเราจึงเกิดมาแล้วต้องตาย สาเหตุก็เป็นเพราะการไม่เชื่อฟังของอด</a:t>
            </a:r>
            <a:r>
              <a:rPr lang="th-TH" sz="3200" b="0" i="0" dirty="0" err="1">
                <a:effectLst/>
                <a:latin typeface="Helvetica,Arial,sans-serif"/>
              </a:rPr>
              <a:t>ัม</a:t>
            </a:r>
            <a:r>
              <a:rPr lang="th-TH" sz="3200" b="0" i="0" dirty="0">
                <a:effectLst/>
                <a:latin typeface="Helvetica,Arial,sans-serif"/>
              </a:rPr>
              <a:t> และอีฟที่ต่างโทษการสร้างสรรค์ของพระเจ้านั่นเอง</a:t>
            </a:r>
            <a:r>
              <a:rPr lang="en-US" sz="3200" b="0" i="0" dirty="0">
                <a:effectLst/>
                <a:latin typeface="Helvetica,Arial,sans-serif"/>
              </a:rPr>
              <a:t>…</a:t>
            </a:r>
            <a:r>
              <a:rPr lang="th-TH" sz="3200" b="0" i="0" dirty="0">
                <a:effectLst/>
                <a:latin typeface="Helvetica,Arial,sans-serif"/>
              </a:rPr>
              <a:t> ทุกคนคงจะงงว่า แล้วเกี่ยวอะไรกับเรา ถ้าจะบอกตามความเชื่อ หรืออ้างอิงจากพระคัมภีร์นั่นเป็นเพราะว่า เราก็คือญาติของอด</a:t>
            </a:r>
            <a:r>
              <a:rPr lang="th-TH" sz="3200" b="0" i="0" dirty="0" err="1">
                <a:effectLst/>
                <a:latin typeface="Helvetica,Arial,sans-serif"/>
              </a:rPr>
              <a:t>ัม</a:t>
            </a:r>
            <a:r>
              <a:rPr lang="th-TH" sz="3200" b="0" i="0" dirty="0">
                <a:effectLst/>
                <a:latin typeface="Helvetica,Arial,sans-serif"/>
              </a:rPr>
              <a:t> และอีฟ เพราะทั้งคู่เป็นมนุษย์คู่แรกบนโลกนี้ เราจะเกิดมาไม่ได้ถ้าไม่มีพวกเขาซึ่งเป็นเผ่าพันธุ์ของเราที่มีพระฉายาพระเจ้า ดังนั้นความบาปที่ทั้งคู่ได้ทำ ก็ตกทอดมาถึงเรานั่นเอ</a:t>
            </a:r>
            <a:r>
              <a:rPr lang="th-TH" b="0" i="0" dirty="0">
                <a:solidFill>
                  <a:srgbClr val="777777"/>
                </a:solidFill>
                <a:effectLst/>
                <a:latin typeface="Helvetica,Arial,sans-serif"/>
              </a:rPr>
              <a:t>ง</a:t>
            </a:r>
            <a:endParaRPr lang="th-TH" dirty="0"/>
          </a:p>
        </p:txBody>
      </p:sp>
      <p:pic>
        <p:nvPicPr>
          <p:cNvPr id="4098" name="Picture 2" descr="การตกในบาป - วิกิพีเดีย">
            <a:extLst>
              <a:ext uri="{FF2B5EF4-FFF2-40B4-BE49-F238E27FC236}">
                <a16:creationId xmlns:a16="http://schemas.microsoft.com/office/drawing/2014/main" id="{1CCEE556-C2B7-4F4A-81B1-9D34CFAE3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191" y="3429000"/>
            <a:ext cx="228600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Shuumatsu no Valkyrie Adan y eva coloreado by Itzken on Deviant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399" y="4410257"/>
            <a:ext cx="4809064" cy="217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41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0AA6A954-CF1A-461C-9526-BEC0D5A613DD}"/>
              </a:ext>
            </a:extLst>
          </p:cNvPr>
          <p:cNvSpPr txBox="1"/>
          <p:nvPr/>
        </p:nvSpPr>
        <p:spPr>
          <a:xfrm>
            <a:off x="530086" y="548095"/>
            <a:ext cx="9104244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สรุป</a:t>
            </a:r>
            <a:r>
              <a:rPr lang="th-TH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   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…</a:t>
            </a:r>
            <a:r>
              <a:rPr lang="th-TH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th-TH" sz="2400" b="0" i="0" dirty="0">
                <a:effectLst/>
                <a:latin typeface="Arial" panose="020B0604020202020204" pitchFamily="34" charset="0"/>
              </a:rPr>
              <a:t> </a:t>
            </a:r>
            <a:r>
              <a:rPr lang="th-TH" sz="2800" b="0" i="0" dirty="0">
                <a:effectLst/>
                <a:latin typeface="Arial" panose="020B0604020202020204" pitchFamily="34" charset="0"/>
              </a:rPr>
              <a:t>มีต้นไม้อยู่ 2 ชนิดคือ </a:t>
            </a:r>
            <a:r>
              <a:rPr lang="th-TH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ต้นไม้แห่งชีวิต</a:t>
            </a:r>
            <a:r>
              <a:rPr lang="th-TH" sz="2800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th-TH" sz="2800" b="0" i="0" dirty="0">
                <a:effectLst/>
                <a:latin typeface="Arial" panose="020B0604020202020204" pitchFamily="34" charset="0"/>
              </a:rPr>
              <a:t>และ </a:t>
            </a:r>
            <a:r>
              <a:rPr lang="th-TH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ต้นไม้แห่งความรู้ดีรู้ชั่ว</a:t>
            </a:r>
            <a:r>
              <a:rPr lang="th-TH" sz="28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th-TH" sz="2800" b="0" i="0" dirty="0">
                <a:effectLst/>
                <a:latin typeface="Arial" panose="020B0604020202020204" pitchFamily="34" charset="0"/>
              </a:rPr>
              <a:t>เนื่องจากพระเจ้าได้อนุญาตให้มนุษย์ก็ได้กินผลของต้นไม้แห่งชีวิตอยู่แล้วจึงทำให้พวกเขาเป็นอมตะ  แต่เมื่อเขาได้ทำบาปโดยการขัดขืนคำสั่งของพระเจ้าโดยการกินผลจากต้นไม้รู้ดีรู้ชั่วทำให้ความตายเข้ามาถึงพวกเขา</a:t>
            </a:r>
            <a:br>
              <a:rPr lang="th-TH" sz="2800" dirty="0"/>
            </a:br>
            <a:r>
              <a:rPr lang="th-TH" sz="2800" b="0" i="0" dirty="0">
                <a:effectLst/>
                <a:latin typeface="Arial" panose="020B0604020202020204" pitchFamily="34" charset="0"/>
              </a:rPr>
              <a:t>  </a:t>
            </a:r>
            <a:r>
              <a:rPr lang="en-US" sz="2800" dirty="0">
                <a:latin typeface="Arial" panose="020B0604020202020204" pitchFamily="34" charset="0"/>
              </a:rPr>
              <a:t>…</a:t>
            </a:r>
            <a:r>
              <a:rPr lang="th-TH" sz="2800" b="0" i="0" dirty="0">
                <a:effectLst/>
                <a:latin typeface="Arial" panose="020B0604020202020204" pitchFamily="34" charset="0"/>
              </a:rPr>
              <a:t>  นอกจากนี้พระคัมภีร์ยังบอกด้วยอีกว่า แต่เดิมมนุษย์ ไม่ได้เป็นสิ่งสร้างที่อยู่ในโลกนี้(</a:t>
            </a:r>
            <a:r>
              <a:rPr lang="th-TH" sz="2800" b="0" i="0" dirty="0" err="1">
                <a:effectLst/>
                <a:latin typeface="Arial" panose="020B0604020202020204" pitchFamily="34" charset="0"/>
              </a:rPr>
              <a:t>ปฐ</a:t>
            </a:r>
            <a:r>
              <a:rPr lang="th-TH" sz="2800" b="0" i="0" dirty="0">
                <a:effectLst/>
                <a:latin typeface="Arial" panose="020B0604020202020204" pitchFamily="34" charset="0"/>
              </a:rPr>
              <a:t>ก. 2:15)พระเจ้าได้ย้ายเขามาอยู่ในสวนเอเดนและมอบหน้าที่ให้เขาดูแลสิ่งทรงสร้างต่างๆ บ้านในโลกนี้เป็นเพียงสถานที่ชั่วคราว แต่มีบ้านที่ถาวรที่พวกเราจากมา จะได้อยู่ด้วยกับพระเจ้าตลอดนิรันดรอย่างแน่นอน</a:t>
            </a:r>
            <a:endParaRPr lang="th-TH" sz="2800" dirty="0"/>
          </a:p>
        </p:txBody>
      </p:sp>
      <p:pic>
        <p:nvPicPr>
          <p:cNvPr id="4" name="Picture 15" descr="Free Vector | Apple tree isolated on 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102" y="3535528"/>
            <a:ext cx="2297162" cy="247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Family Tree Reunion clipart - Family, Illustration, Tree, transparent clip 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726" y="3762715"/>
            <a:ext cx="2356357" cy="235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CORD OF RAGNAR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163" y="4540014"/>
            <a:ext cx="2386089" cy="157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97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C3735A03-D80C-42CD-AEA2-5E425943BDA6}"/>
              </a:ext>
            </a:extLst>
          </p:cNvPr>
          <p:cNvSpPr txBox="1"/>
          <p:nvPr/>
        </p:nvSpPr>
        <p:spPr>
          <a:xfrm>
            <a:off x="1391479" y="554072"/>
            <a:ext cx="887564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0" i="0" dirty="0">
                <a:solidFill>
                  <a:srgbClr val="09202F"/>
                </a:solidFill>
                <a:effectLst/>
                <a:latin typeface="system-ui"/>
              </a:rPr>
              <a:t>ทุกคนมีแนวโน้มที่จะทำบาป สุดท้ายแล้วการตัดสินใจของอาด</a:t>
            </a:r>
            <a:r>
              <a:rPr lang="th-TH" sz="3200" b="0" i="0" dirty="0" err="1">
                <a:solidFill>
                  <a:srgbClr val="09202F"/>
                </a:solidFill>
                <a:effectLst/>
                <a:latin typeface="system-ui"/>
              </a:rPr>
              <a:t>ัมแ</a:t>
            </a:r>
            <a:r>
              <a:rPr lang="th-TH" sz="3200" b="0" i="0" dirty="0">
                <a:solidFill>
                  <a:srgbClr val="09202F"/>
                </a:solidFill>
                <a:effectLst/>
                <a:latin typeface="system-ui"/>
              </a:rPr>
              <a:t>ละเอวาคือ</a:t>
            </a:r>
            <a:r>
              <a:rPr lang="th-TH" sz="3200" b="0" i="0" dirty="0" err="1">
                <a:solidFill>
                  <a:srgbClr val="09202F"/>
                </a:solidFill>
                <a:effectLst/>
                <a:latin typeface="system-ui"/>
              </a:rPr>
              <a:t>การทำ</a:t>
            </a:r>
            <a:r>
              <a:rPr lang="th-TH" sz="3200" b="0" i="0" dirty="0">
                <a:solidFill>
                  <a:srgbClr val="09202F"/>
                </a:solidFill>
                <a:effectLst/>
                <a:latin typeface="system-ui"/>
              </a:rPr>
              <a:t>ให้พระเยซูคริสต์ต้องมาสิ้นพระชนม์บนกางเขนและหลั่งพระโลหิตของพระองค์เพื่อเรา </a:t>
            </a:r>
            <a:r>
              <a:rPr lang="th-TH" sz="3200" b="0" i="0" dirty="0">
                <a:solidFill>
                  <a:srgbClr val="FF0000"/>
                </a:solidFill>
                <a:effectLst/>
                <a:latin typeface="system-ui"/>
              </a:rPr>
              <a:t>โดยความเชื่อในพระคริสต์ เราสามารถเป็น</a:t>
            </a:r>
            <a:r>
              <a:rPr lang="th-TH" sz="3200" b="0" i="0" dirty="0">
                <a:solidFill>
                  <a:srgbClr val="7030A0"/>
                </a:solidFill>
                <a:effectLst/>
                <a:latin typeface="system-ui"/>
              </a:rPr>
              <a:t>อิสระจากความบาป</a:t>
            </a:r>
            <a:r>
              <a:rPr lang="th-TH" sz="3200" b="0" i="0" dirty="0">
                <a:solidFill>
                  <a:srgbClr val="FF0000"/>
                </a:solidFill>
                <a:effectLst/>
                <a:latin typeface="system-ui"/>
              </a:rPr>
              <a:t>และผลของมันได้ </a:t>
            </a:r>
            <a:r>
              <a:rPr lang="th-TH" sz="3200" b="0" i="0" dirty="0">
                <a:solidFill>
                  <a:srgbClr val="09202F"/>
                </a:solidFill>
                <a:effectLst/>
                <a:latin typeface="system-ui"/>
              </a:rPr>
              <a:t>ขอให้เราสะท้อนเสียงของท่าน</a:t>
            </a:r>
            <a:r>
              <a:rPr lang="th-TH" sz="3200" b="0" i="0" dirty="0" err="1">
                <a:solidFill>
                  <a:srgbClr val="09202F"/>
                </a:solidFill>
                <a:effectLst/>
                <a:latin typeface="system-ui"/>
              </a:rPr>
              <a:t>ญเ</a:t>
            </a:r>
            <a:r>
              <a:rPr lang="th-TH" sz="3200" b="0" i="0" dirty="0">
                <a:solidFill>
                  <a:srgbClr val="09202F"/>
                </a:solidFill>
                <a:effectLst/>
                <a:latin typeface="system-ui"/>
              </a:rPr>
              <a:t>ปา</a:t>
            </a:r>
            <a:r>
              <a:rPr lang="th-TH" sz="3200" b="0" i="0" dirty="0" err="1">
                <a:solidFill>
                  <a:srgbClr val="09202F"/>
                </a:solidFill>
                <a:effectLst/>
                <a:latin typeface="system-ui"/>
              </a:rPr>
              <a:t>โล</a:t>
            </a:r>
            <a:r>
              <a:rPr lang="th-TH" sz="3200" b="0" i="0" dirty="0">
                <a:solidFill>
                  <a:srgbClr val="09202F"/>
                </a:solidFill>
                <a:effectLst/>
                <a:latin typeface="system-ui"/>
              </a:rPr>
              <a:t>ในหนังสือโรม 7:24-25 กันเถิด: “โอย ข้าพเจ้าเป็นคนน่าสมเพชอะไรเช่นนี้ ใครจะช่วยข้าพเจ้าให้พ้นจากร่างกายนี้ซึ่งเป็นของความตายได้ ข้าพเจ้าขอบพระคุณพระเจ้า โดยทางพระเยซูคริสต์องค์พระผู้เป็นเจ้าของเรา”</a:t>
            </a:r>
            <a:endParaRPr lang="th-TH" sz="3200" dirty="0"/>
          </a:p>
        </p:txBody>
      </p:sp>
      <p:pic>
        <p:nvPicPr>
          <p:cNvPr id="8196" name="Picture 4" descr="My God - My Everyth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302" y="3734224"/>
            <a:ext cx="180975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75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DFD5FED8-0ACF-49BA-9C98-87EC00010ED1}"/>
              </a:ext>
            </a:extLst>
          </p:cNvPr>
          <p:cNvSpPr txBox="1"/>
          <p:nvPr/>
        </p:nvSpPr>
        <p:spPr>
          <a:xfrm>
            <a:off x="1815548" y="1011921"/>
            <a:ext cx="749741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0" i="0" dirty="0">
                <a:effectLst/>
                <a:latin typeface="Helvetica,Arial,sans-serif"/>
              </a:rPr>
              <a:t>ในตอนที่พระเจ้าได้ทรงสร้างฟ้าสวรรค์ และพื้นดินขึ้นนั้นยังไม่มีพืชที่ออกผล หรือทุ่งนา มีเพียงแต่ธารน้ำเท่านั้น พระเจ้าจึงสร้างมนุษย์ขึ้นมาจากผงคลีดิน และปล่อยพลังลมปราณเข้าทางจมูก จนเกิดเป็น </a:t>
            </a:r>
            <a:r>
              <a:rPr lang="th-TH" sz="3600" b="1" i="0" dirty="0">
                <a:effectLst/>
                <a:latin typeface="Helvetica,Arial,sans-serif"/>
              </a:rPr>
              <a:t>“อด</a:t>
            </a:r>
            <a:r>
              <a:rPr lang="th-TH" sz="3600" b="1" i="0" dirty="0" err="1">
                <a:effectLst/>
                <a:latin typeface="Helvetica,Arial,sans-serif"/>
              </a:rPr>
              <a:t>ัม</a:t>
            </a:r>
            <a:r>
              <a:rPr lang="th-TH" sz="3600" b="1" i="0" dirty="0">
                <a:effectLst/>
                <a:latin typeface="Helvetica,Arial,sans-serif"/>
              </a:rPr>
              <a:t>”</a:t>
            </a:r>
            <a:r>
              <a:rPr lang="th-TH" sz="3600" b="0" i="0" dirty="0">
                <a:effectLst/>
                <a:latin typeface="Helvetica,Arial,sans-serif"/>
              </a:rPr>
              <a:t> นั่นเอง</a:t>
            </a:r>
            <a:endParaRPr lang="th-TH" sz="3600" dirty="0"/>
          </a:p>
        </p:txBody>
      </p:sp>
      <p:pic>
        <p:nvPicPr>
          <p:cNvPr id="5126" name="Picture 6" descr="Record of Ragnarok อดัมชายผู้แข็งแกร่งเทียบเคียงซุส | มหาศึกคนชนเทพ -  YouTube">
            <a:extLst>
              <a:ext uri="{FF2B5EF4-FFF2-40B4-BE49-F238E27FC236}">
                <a16:creationId xmlns:a16="http://schemas.microsoft.com/office/drawing/2014/main" id="{65073DB6-5575-4731-8088-3AB86F0B0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642" y="2835965"/>
            <a:ext cx="6561298" cy="369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30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17 Best The end gif ideas | the end gif, gif, aesthetic gif">
            <a:extLst>
              <a:ext uri="{FF2B5EF4-FFF2-40B4-BE49-F238E27FC236}">
                <a16:creationId xmlns:a16="http://schemas.microsoft.com/office/drawing/2014/main" id="{62A08F0A-1795-4639-A2C9-E08C3339E1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044" y="804918"/>
            <a:ext cx="3357770" cy="335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Pin on Tattoo ide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78" y="1116892"/>
            <a:ext cx="4418213" cy="550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Pin by Yeager on shuumatsu no valkyrie adam | Adam and eve, Anime best  friends, Anime love cou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529" y="3008713"/>
            <a:ext cx="3243285" cy="338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15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480F9BD0-84B4-41B6-A4BB-17CBA5A518F8}"/>
              </a:ext>
            </a:extLst>
          </p:cNvPr>
          <p:cNvSpPr txBox="1"/>
          <p:nvPr/>
        </p:nvSpPr>
        <p:spPr>
          <a:xfrm>
            <a:off x="1060174" y="679318"/>
            <a:ext cx="886570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0" i="0" dirty="0">
                <a:effectLst/>
                <a:latin typeface="Helvetica,Arial,sans-serif"/>
              </a:rPr>
              <a:t>พระเจ้าได้สร้างสวนที่อุดมไปด้วยต้นไม้ ดอกไม้ สัตว์ และพืชอื่น ๆ อีกมากมาย เพื่อให้อด</a:t>
            </a:r>
            <a:r>
              <a:rPr lang="th-TH" sz="3200" b="0" i="0" dirty="0" err="1">
                <a:effectLst/>
                <a:latin typeface="Helvetica,Arial,sans-serif"/>
              </a:rPr>
              <a:t>ัม</a:t>
            </a:r>
            <a:r>
              <a:rPr lang="th-TH" sz="3200" b="0" i="0" dirty="0">
                <a:effectLst/>
                <a:latin typeface="Helvetica,Arial,sans-serif"/>
              </a:rPr>
              <a:t>ได้มีที่อยู่อาศัย มีงาน และมีอาหารไว้กิน โดยที่อด</a:t>
            </a:r>
            <a:r>
              <a:rPr lang="th-TH" sz="3200" b="0" i="0" dirty="0" err="1">
                <a:effectLst/>
                <a:latin typeface="Helvetica,Arial,sans-serif"/>
              </a:rPr>
              <a:t>ัมต้</a:t>
            </a:r>
            <a:r>
              <a:rPr lang="th-TH" sz="3200" b="0" i="0" dirty="0">
                <a:effectLst/>
                <a:latin typeface="Helvetica,Arial,sans-serif"/>
              </a:rPr>
              <a:t>องทำหน้าที่ดูแลสวนเอเดนนี้เพียงลำพัง เขาจึงได้บอกกับพระเจ้าว่า ตัวเขาทำคนเดียวคงจะไม่ไหว และพระเจ้าก็เห็นว่าเขานั้นโดดเดี่ยวเกินไป ดังนั้นในตอนที่อด</a:t>
            </a:r>
            <a:r>
              <a:rPr lang="th-TH" sz="3200" b="0" i="0" dirty="0" err="1">
                <a:effectLst/>
                <a:latin typeface="Helvetica,Arial,sans-serif"/>
              </a:rPr>
              <a:t>ัมห</a:t>
            </a:r>
            <a:r>
              <a:rPr lang="th-TH" sz="3200" b="0" i="0" dirty="0">
                <a:effectLst/>
                <a:latin typeface="Helvetica,Arial,sans-serif"/>
              </a:rPr>
              <a:t>ลับพระเจ้าจึงทำให้เขานั้นหลับสนิท เพื่อที่จะได้ดึงกระดูกซี่โครงของเขาออกมา เพื่อสร้างเป็นผู้หญิงจนเกิดเป็น </a:t>
            </a:r>
            <a:r>
              <a:rPr lang="th-TH" sz="3200" b="1" i="0" dirty="0">
                <a:effectLst/>
                <a:latin typeface="Helvetica,Arial,sans-serif"/>
              </a:rPr>
              <a:t>“อีฟ (เอวา)”</a:t>
            </a:r>
            <a:r>
              <a:rPr lang="th-TH" sz="3200" b="0" i="0" dirty="0">
                <a:effectLst/>
                <a:latin typeface="Helvetica,Arial,sans-serif"/>
              </a:rPr>
              <a:t> นั่นเอง</a:t>
            </a:r>
            <a:endParaRPr lang="th-TH" sz="3200" dirty="0"/>
          </a:p>
        </p:txBody>
      </p:sp>
      <p:pic>
        <p:nvPicPr>
          <p:cNvPr id="9220" name="Picture 4" descr="𝐕 𝐍 𝐔 𝐒 . 𝑨𝑹𝑻 (@___vnusx): &amp;quot;ดูศึกคนชนเทพเมื่อคืน  รับรู้ได้ทันทีเลยว่าชอบโพผัวหน้าหวาน โพผัวเท่านั้น ไม่มีโพน้อง อห  อยากเป็นเมียอดัม แต่คิดดูอีกที กุเปนลูกหลานอดัมนี่หว่า กุเกิดจากเขา ใช่  กุหลงรักจนหลอน และอีฟสวยมาก นางฟ้าชัดๆ&amp;quot; | Nitter by ...">
            <a:extLst>
              <a:ext uri="{FF2B5EF4-FFF2-40B4-BE49-F238E27FC236}">
                <a16:creationId xmlns:a16="http://schemas.microsoft.com/office/drawing/2014/main" id="{4F98584A-AC5E-4C77-8A70-826FECBA6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122" y="3726306"/>
            <a:ext cx="5892869" cy="267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68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000FF478-D4DC-48A2-B1AB-E46443284657}"/>
              </a:ext>
            </a:extLst>
          </p:cNvPr>
          <p:cNvSpPr txBox="1"/>
          <p:nvPr/>
        </p:nvSpPr>
        <p:spPr>
          <a:xfrm>
            <a:off x="1391478" y="874455"/>
            <a:ext cx="930302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0" i="0" dirty="0">
                <a:solidFill>
                  <a:srgbClr val="000000"/>
                </a:solidFill>
                <a:effectLst/>
                <a:latin typeface="Ensign:Serif"/>
              </a:rPr>
              <a:t>อาด</a:t>
            </a:r>
            <a:r>
              <a:rPr lang="th-TH" sz="3200" b="0" i="0" dirty="0" err="1">
                <a:solidFill>
                  <a:srgbClr val="000000"/>
                </a:solidFill>
                <a:effectLst/>
                <a:latin typeface="Ensign:Serif"/>
              </a:rPr>
              <a:t>ัม</a:t>
            </a:r>
            <a:r>
              <a:rPr lang="th-TH" sz="3200" b="0" i="0" dirty="0">
                <a:solidFill>
                  <a:srgbClr val="000000"/>
                </a:solidFill>
                <a:effectLst/>
                <a:latin typeface="Ensign:Serif"/>
              </a:rPr>
              <a:t>กับเอวาเป็นลูกสองคนแรกของพระบิดาบนสวรรค์ที่อาศัยอยู่บนแผ่นดินโลก พวกท่านอยู่ในสวนเอเดนที่สวยงาม แวดล้อมไปด้วยต้นไม้และพืชพรรณต่างๆ พระผู้เป็นเจ้าพระบิดาบนสวรรค์ของเราและพระเจ้าพระเยซูคริสต์เสด็จมาพูดคุยกับพวกท่าน</a:t>
            </a:r>
            <a:endParaRPr lang="th-TH" sz="3200" dirty="0"/>
          </a:p>
        </p:txBody>
      </p:sp>
      <p:pic>
        <p:nvPicPr>
          <p:cNvPr id="7170" name="Picture 2" descr="Record of Ragnarok ประวัติ อดัม บิดาแห่งมวลมนุษย์ ที่หล่อที่สุด Adam  มหาศึกคนชนเทพ| สุริยบุตร - YouTube">
            <a:extLst>
              <a:ext uri="{FF2B5EF4-FFF2-40B4-BE49-F238E27FC236}">
                <a16:creationId xmlns:a16="http://schemas.microsoft.com/office/drawing/2014/main" id="{2EBBECDC-BF9C-4213-82A0-4D64B7CC5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139" y="2762941"/>
            <a:ext cx="5725518" cy="322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ดูอะไรดี : Record of Ragnarok &amp;quot;มหาศึกคนชนเทพ&amp;quot; | เดลินิวส์">
            <a:extLst>
              <a:ext uri="{FF2B5EF4-FFF2-40B4-BE49-F238E27FC236}">
                <a16:creationId xmlns:a16="http://schemas.microsoft.com/office/drawing/2014/main" id="{3A330420-7263-4168-9290-BE4A2C3F9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92" y="2762941"/>
            <a:ext cx="4558747" cy="332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09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A8D9589A-0918-4651-AE05-37F886AFFE37}"/>
              </a:ext>
            </a:extLst>
          </p:cNvPr>
          <p:cNvSpPr txBox="1"/>
          <p:nvPr/>
        </p:nvSpPr>
        <p:spPr>
          <a:xfrm>
            <a:off x="1457740" y="935791"/>
            <a:ext cx="809376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0" i="0" dirty="0">
                <a:effectLst/>
                <a:latin typeface="Arial" panose="020B0604020202020204" pitchFamily="34" charset="0"/>
              </a:rPr>
              <a:t>ตามพระคัมภีร์ </a:t>
            </a:r>
            <a:r>
              <a:rPr lang="en-US" sz="3200" b="0" i="0" dirty="0">
                <a:effectLst/>
                <a:latin typeface="Arial" panose="020B0604020202020204" pitchFamily="34" charset="0"/>
              </a:rPr>
              <a:t>bible </a:t>
            </a:r>
            <a:r>
              <a:rPr lang="th-TH" sz="3200" b="0" i="0" dirty="0">
                <a:effectLst/>
                <a:latin typeface="Arial" panose="020B0604020202020204" pitchFamily="34" charset="0"/>
              </a:rPr>
              <a:t>ในพระธรรมปฐมกาล บทที่ 2 ข้อที่ 9 มีเขียนไว้ว่า</a:t>
            </a:r>
            <a:br>
              <a:rPr lang="th-TH" sz="3200" dirty="0"/>
            </a:br>
            <a:r>
              <a:rPr lang="th-TH" sz="3200" b="0" i="0" dirty="0">
                <a:effectLst/>
                <a:latin typeface="Arial" panose="020B0604020202020204" pitchFamily="34" charset="0"/>
              </a:rPr>
              <a:t>พระเจ้าทรงสร้างต้นไม้แห่งชีวิต และต้นไม้แห่งความรู้ดีรู้ชั่ว ไว้กลางสวนเอเดน</a:t>
            </a:r>
            <a:endParaRPr lang="th-TH" sz="3200" dirty="0"/>
          </a:p>
        </p:txBody>
      </p:sp>
      <p:pic>
        <p:nvPicPr>
          <p:cNvPr id="2056" name="Picture 8" descr="Family Tree Reunion clipart - Family, Illustration, Tree, transparent clip 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213" y="1893193"/>
            <a:ext cx="3684967" cy="368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0" descr="Red apple on apple tree Royalty Free Vector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2" descr="Red apple on apple tree Royalty Free Vector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3" name="Picture 15" descr="Free Vector | Apple tree isolated on 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622" y="2257707"/>
            <a:ext cx="3585690" cy="385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65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A9AA9CCC-A1AD-4B95-B74A-82097E3D03E3}"/>
              </a:ext>
            </a:extLst>
          </p:cNvPr>
          <p:cNvSpPr txBox="1"/>
          <p:nvPr/>
        </p:nvSpPr>
        <p:spPr>
          <a:xfrm>
            <a:off x="1577009" y="625014"/>
            <a:ext cx="788173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ต้นไม้แห่งชีวิตเป็น 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symbol </a:t>
            </a:r>
            <a:r>
              <a:rPr lang="th-TH" sz="32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หมายถึงชีวิตนิรันดร</a:t>
            </a:r>
            <a:r>
              <a:rPr lang="th-TH" sz="32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์ค</a:t>
            </a:r>
            <a:r>
              <a:rPr lang="th-TH" sz="32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รับ</a:t>
            </a:r>
            <a:br>
              <a:rPr lang="th-TH" sz="3200" dirty="0">
                <a:solidFill>
                  <a:srgbClr val="FF0000"/>
                </a:solidFill>
              </a:rPr>
            </a:br>
            <a:r>
              <a:rPr lang="th-TH" sz="32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ต้นไม้แห่งชีวิตปรากฎใน 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bible </a:t>
            </a:r>
            <a:r>
              <a:rPr lang="th-TH" sz="32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สองครั้งคือครั้งแรกในปฐมกาล ตั้งอยู่กลางสวนเอเดน</a:t>
            </a:r>
            <a:br>
              <a:rPr lang="th-TH" sz="3200" dirty="0">
                <a:solidFill>
                  <a:srgbClr val="FF0000"/>
                </a:solidFill>
              </a:rPr>
            </a:br>
            <a:r>
              <a:rPr lang="th-TH" sz="32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ครั้งที่สองในพระคัมภีร์วิวรณ์ เมื่อมนุษย์ได้กลับไปอยู่กับพระเจ้า</a:t>
            </a:r>
            <a:endParaRPr lang="th-TH" sz="3200" dirty="0">
              <a:solidFill>
                <a:srgbClr val="FF0000"/>
              </a:solidFill>
            </a:endParaRPr>
          </a:p>
        </p:txBody>
      </p:sp>
      <p:pic>
        <p:nvPicPr>
          <p:cNvPr id="4" name="Picture 8" descr="Family Tree Reunion clipart - Family, Illustration, Tree, transparent clip 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374" y="2820472"/>
            <a:ext cx="3684967" cy="368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07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8631A339-9BF8-4A15-88D6-983937E86411}"/>
              </a:ext>
            </a:extLst>
          </p:cNvPr>
          <p:cNvSpPr txBox="1"/>
          <p:nvPr/>
        </p:nvSpPr>
        <p:spPr>
          <a:xfrm>
            <a:off x="1232451" y="849004"/>
            <a:ext cx="60794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0" i="0" dirty="0">
                <a:solidFill>
                  <a:srgbClr val="C0C0C0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th-TH" sz="2400" b="1" i="0" dirty="0">
                <a:effectLst/>
                <a:latin typeface="Arial" panose="020B0604020202020204" pitchFamily="34" charset="0"/>
              </a:rPr>
              <a:t>ต้นไม้​แห่ง​ชีวิต</a:t>
            </a:r>
            <a:r>
              <a:rPr lang="th-TH" sz="2400" b="0" i="0" dirty="0">
                <a:effectLst/>
                <a:latin typeface="Arial" panose="020B0604020202020204" pitchFamily="34" charset="0"/>
              </a:rPr>
              <a:t>” เป็น​</a:t>
            </a:r>
            <a:r>
              <a:rPr lang="th-TH" sz="2400" b="0" i="0" dirty="0" err="1">
                <a:effectLst/>
                <a:latin typeface="Arial" panose="020B0604020202020204" pitchFamily="34" charset="0"/>
              </a:rPr>
              <a:t>สัญ</a:t>
            </a:r>
            <a:r>
              <a:rPr lang="th-TH" sz="2400" b="0" i="0" dirty="0">
                <a:effectLst/>
                <a:latin typeface="Arial" panose="020B0604020202020204" pitchFamily="34" charset="0"/>
              </a:rPr>
              <a:t>​ลักษณ์​ของ​ชีวิต​อมตะ</a:t>
            </a:r>
            <a:endParaRPr lang="th-TH" sz="2400" dirty="0"/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D195BAE6-371B-435A-9859-5D2289A78A4C}"/>
              </a:ext>
            </a:extLst>
          </p:cNvPr>
          <p:cNvSpPr txBox="1"/>
          <p:nvPr/>
        </p:nvSpPr>
        <p:spPr>
          <a:xfrm>
            <a:off x="1086678" y="1308655"/>
            <a:ext cx="8067261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0" i="0" dirty="0">
                <a:effectLst/>
                <a:latin typeface="Arial" panose="020B0604020202020204" pitchFamily="34" charset="0"/>
              </a:rPr>
              <a:t>และเราก็จะพบต้นไม้แห่งชีวิตอีกครั้งในพระธรรมวิวรณ์  บทที่ 22 ข้อที่ 2 เขียนไว้ถึงนครเยรูซาเล็มใหม่</a:t>
            </a:r>
            <a:br>
              <a:rPr lang="th-TH" sz="2400" dirty="0"/>
            </a:br>
            <a:r>
              <a:rPr lang="th-TH" sz="2400" b="0" i="0" dirty="0">
                <a:effectLst/>
                <a:latin typeface="Arial" panose="020B0604020202020204" pitchFamily="34" charset="0"/>
              </a:rPr>
              <a:t>หมายถึงสวรรค์ที่พระเจ้าทรงจัดเตรียมให้เรามีชีวิตอยู่นิรันดร์ ครองบัลลังก์ร่วมกับพระเจ้า</a:t>
            </a:r>
            <a:br>
              <a:rPr lang="th-TH" sz="2400" dirty="0"/>
            </a:br>
            <a:r>
              <a:rPr lang="th-TH" sz="2400" b="0" i="0" dirty="0">
                <a:effectLst/>
                <a:latin typeface="Arial" panose="020B0604020202020204" pitchFamily="34" charset="0"/>
              </a:rPr>
              <a:t>ริมแม่น้ำแห่งชีวิตทั้งสองฝั่ง มีต้นไม้แห่งชีวิต ออกผลสิบสองชนิด ใบของต้นไม้ไว้รักษาโรคของทุกประชาชาติดังนั้น ที่เรา</a:t>
            </a:r>
            <a:r>
              <a:rPr lang="th-TH" sz="2400" b="0" i="0">
                <a:effectLst/>
                <a:latin typeface="Arial" panose="020B0604020202020204" pitchFamily="34" charset="0"/>
              </a:rPr>
              <a:t>จะพอ</a:t>
            </a:r>
            <a:r>
              <a:rPr lang="th-TH" sz="2400">
                <a:latin typeface="Arial" panose="020B0604020202020204" pitchFamily="34" charset="0"/>
              </a:rPr>
              <a:t>สรุป</a:t>
            </a:r>
            <a:r>
              <a:rPr lang="th-TH" sz="2400" b="0" i="0">
                <a:effectLst/>
                <a:latin typeface="Arial" panose="020B0604020202020204" pitchFamily="34" charset="0"/>
              </a:rPr>
              <a:t>ได้</a:t>
            </a:r>
            <a:r>
              <a:rPr lang="th-TH" sz="2400" b="0" i="0" dirty="0">
                <a:effectLst/>
                <a:latin typeface="Arial" panose="020B0604020202020204" pitchFamily="34" charset="0"/>
              </a:rPr>
              <a:t>คือเป็นต้นไม้ที่เป็นแหล่งกำเนิดและเยียวยารักษาชีวิตทุกชีวิต</a:t>
            </a:r>
            <a:br>
              <a:rPr lang="th-TH" sz="2400" dirty="0"/>
            </a:br>
            <a:br>
              <a:rPr lang="th-TH" sz="2400" dirty="0"/>
            </a:br>
            <a:r>
              <a:rPr lang="th-TH" b="0" i="0" dirty="0">
                <a:solidFill>
                  <a:srgbClr val="C0C0C0"/>
                </a:solidFill>
                <a:effectLst/>
                <a:latin typeface="Arial" panose="020B0604020202020204" pitchFamily="34" charset="0"/>
              </a:rPr>
              <a:t>ประทานให้</a:t>
            </a:r>
            <a:endParaRPr lang="th-TH" dirty="0"/>
          </a:p>
        </p:txBody>
      </p:sp>
      <p:pic>
        <p:nvPicPr>
          <p:cNvPr id="3074" name="Picture 2" descr="Family tree and roots . stock vector. Illustration of earth - 1548019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757" y="2685721"/>
            <a:ext cx="2275582" cy="303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anArt~ Adán y Eva | ㅹShuumatsu No Valkyrieㅹ Ami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253" y="2973515"/>
            <a:ext cx="3600802" cy="274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73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A95956EA-2E72-443A-8F90-95C444564CC9}"/>
              </a:ext>
            </a:extLst>
          </p:cNvPr>
          <p:cNvSpPr txBox="1"/>
          <p:nvPr/>
        </p:nvSpPr>
        <p:spPr>
          <a:xfrm>
            <a:off x="1775791" y="595125"/>
            <a:ext cx="786847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1" i="0" dirty="0" err="1">
                <a:effectLst/>
                <a:latin typeface="Arial" panose="020B0604020202020204" pitchFamily="34" charset="0"/>
              </a:rPr>
              <a:t>ปฐ</a:t>
            </a:r>
            <a:r>
              <a:rPr lang="th-TH" sz="2800" b="1" i="0" dirty="0">
                <a:effectLst/>
                <a:latin typeface="Arial" panose="020B0604020202020204" pitchFamily="34" charset="0"/>
              </a:rPr>
              <a:t>ก. 2:9 พระ​ยา</a:t>
            </a:r>
            <a:r>
              <a:rPr lang="th-TH" sz="2800" b="1" i="0" dirty="0" err="1">
                <a:effectLst/>
                <a:latin typeface="Arial" panose="020B0604020202020204" pitchFamily="34" charset="0"/>
              </a:rPr>
              <a:t>ห์</a:t>
            </a:r>
            <a:r>
              <a:rPr lang="th-TH" sz="2800" b="1" i="0" dirty="0">
                <a:effectLst/>
                <a:latin typeface="Arial" panose="020B0604020202020204" pitchFamily="34" charset="0"/>
              </a:rPr>
              <a:t>​</a:t>
            </a:r>
            <a:r>
              <a:rPr lang="th-TH" sz="2800" b="1" i="0" dirty="0" err="1">
                <a:effectLst/>
                <a:latin typeface="Arial" panose="020B0604020202020204" pitchFamily="34" charset="0"/>
              </a:rPr>
              <a:t>เวห์</a:t>
            </a:r>
            <a:r>
              <a:rPr lang="th-TH" sz="2800" b="1" i="0" dirty="0">
                <a:effectLst/>
                <a:latin typeface="Arial" panose="020B0604020202020204" pitchFamily="34" charset="0"/>
              </a:rPr>
              <a:t>​พระ​เจ้า​ทรง​บันดาล​ให้​ต้นไม้​ทุก​ชนิด​งอก​ขึ้น​จาก​ดิน ต้นไม้​เหล่า​นี้​งดงาม​ชวน​มอง​และ​มี​ผล​น่ากิน มี​ต้นไม้​แห่ง​ชีวิต​ต้น​หนึ่งอยู่​ที่​กลาง​สวน และ​มี​ต้นไม้​แห่ง​ความ​รู้ดี​รู้​ชั่ว</a:t>
            </a:r>
            <a:br>
              <a:rPr lang="th-TH" sz="2800" b="1" i="0" dirty="0">
                <a:effectLst/>
                <a:latin typeface="Arial" panose="020B0604020202020204" pitchFamily="34" charset="0"/>
              </a:rPr>
            </a:br>
            <a:r>
              <a:rPr lang="th-TH" sz="2800" b="1" i="0" dirty="0" err="1">
                <a:effectLst/>
                <a:latin typeface="Arial" panose="020B0604020202020204" pitchFamily="34" charset="0"/>
              </a:rPr>
              <a:t>ปฐ</a:t>
            </a:r>
            <a:r>
              <a:rPr lang="th-TH" sz="2800" b="1" i="0" dirty="0">
                <a:effectLst/>
                <a:latin typeface="Arial" panose="020B0604020202020204" pitchFamily="34" charset="0"/>
              </a:rPr>
              <a:t>ก. 2:15 พระ​ยา</a:t>
            </a:r>
            <a:r>
              <a:rPr lang="th-TH" sz="2800" b="1" i="0" dirty="0" err="1">
                <a:effectLst/>
                <a:latin typeface="Arial" panose="020B0604020202020204" pitchFamily="34" charset="0"/>
              </a:rPr>
              <a:t>ห์</a:t>
            </a:r>
            <a:r>
              <a:rPr lang="th-TH" sz="2800" b="1" i="0" dirty="0">
                <a:effectLst/>
                <a:latin typeface="Arial" panose="020B0604020202020204" pitchFamily="34" charset="0"/>
              </a:rPr>
              <a:t>​</a:t>
            </a:r>
            <a:r>
              <a:rPr lang="th-TH" sz="2800" b="1" i="0" dirty="0" err="1">
                <a:effectLst/>
                <a:latin typeface="Arial" panose="020B0604020202020204" pitchFamily="34" charset="0"/>
              </a:rPr>
              <a:t>เวห์</a:t>
            </a:r>
            <a:r>
              <a:rPr lang="th-TH" sz="2800" b="1" i="0" dirty="0">
                <a:effectLst/>
                <a:latin typeface="Arial" panose="020B0604020202020204" pitchFamily="34" charset="0"/>
              </a:rPr>
              <a:t>​พระ​เจ้า​ทรง​นำ​มนุษย์​มา​ไว้​ใน​สวน​เอ​เดน เพื่อ​เพาะปลูก​และ​ดูแล​สวน</a:t>
            </a:r>
            <a:br>
              <a:rPr lang="th-TH" sz="2800" b="1" i="0" dirty="0">
                <a:effectLst/>
                <a:latin typeface="Arial" panose="020B0604020202020204" pitchFamily="34" charset="0"/>
              </a:rPr>
            </a:br>
            <a:r>
              <a:rPr lang="th-TH" sz="2800" b="1" i="0" dirty="0" err="1">
                <a:effectLst/>
                <a:latin typeface="Arial" panose="020B0604020202020204" pitchFamily="34" charset="0"/>
              </a:rPr>
              <a:t>ปฐ</a:t>
            </a:r>
            <a:r>
              <a:rPr lang="th-TH" sz="2800" b="1" i="0" dirty="0">
                <a:effectLst/>
                <a:latin typeface="Arial" panose="020B0604020202020204" pitchFamily="34" charset="0"/>
              </a:rPr>
              <a:t>ก. 2:16 แล้ว​พระ​ยา</a:t>
            </a:r>
            <a:r>
              <a:rPr lang="th-TH" sz="2800" b="1" i="0" dirty="0" err="1">
                <a:effectLst/>
                <a:latin typeface="Arial" panose="020B0604020202020204" pitchFamily="34" charset="0"/>
              </a:rPr>
              <a:t>ห์</a:t>
            </a:r>
            <a:r>
              <a:rPr lang="th-TH" sz="2800" b="1" i="0" dirty="0">
                <a:effectLst/>
                <a:latin typeface="Arial" panose="020B0604020202020204" pitchFamily="34" charset="0"/>
              </a:rPr>
              <a:t>​</a:t>
            </a:r>
            <a:r>
              <a:rPr lang="th-TH" sz="2800" b="1" i="0" dirty="0" err="1">
                <a:effectLst/>
                <a:latin typeface="Arial" panose="020B0604020202020204" pitchFamily="34" charset="0"/>
              </a:rPr>
              <a:t>เวห์</a:t>
            </a:r>
            <a:r>
              <a:rPr lang="th-TH" sz="2800" b="1" i="0" dirty="0">
                <a:effectLst/>
                <a:latin typeface="Arial" panose="020B0604020202020204" pitchFamily="34" charset="0"/>
              </a:rPr>
              <a:t>​พระ​เจ้า​ทรง​บัญชา​มนุษย์​นั้น​ว่า “ท่าน​จะ​กิน​ผลไม้​จาก​ต้นไม้​ทุก​ต้น​ใน​สวน​ได้</a:t>
            </a:r>
            <a:br>
              <a:rPr lang="th-TH" sz="2800" b="1" i="0" dirty="0">
                <a:effectLst/>
                <a:latin typeface="Arial" panose="020B0604020202020204" pitchFamily="34" charset="0"/>
              </a:rPr>
            </a:br>
            <a:r>
              <a:rPr lang="th-TH" sz="2800" b="1" i="0" dirty="0" err="1">
                <a:effectLst/>
                <a:latin typeface="Arial" panose="020B0604020202020204" pitchFamily="34" charset="0"/>
              </a:rPr>
              <a:t>ปฐ</a:t>
            </a:r>
            <a:r>
              <a:rPr lang="th-TH" sz="2800" b="1" i="0" dirty="0">
                <a:effectLst/>
                <a:latin typeface="Arial" panose="020B0604020202020204" pitchFamily="34" charset="0"/>
              </a:rPr>
              <a:t>ก. 2:17 แต่​อย่า​กิน​จาก​ต้นไม้​แห่ง​ความ​รู้ดี​รู้​ชั่ววัน​ใด​ที่​ท่าน​กิน​ผล​จาก​ต้น​นั้น ท่าน​จะ​ต้อง​ตาย”</a:t>
            </a:r>
            <a:endParaRPr lang="th-TH" sz="2800" dirty="0"/>
          </a:p>
        </p:txBody>
      </p:sp>
      <p:pic>
        <p:nvPicPr>
          <p:cNvPr id="5122" name="Picture 2" descr="VelvetyPop on Twitter: &amp;quot;Adam manga redraw :^D Shuumatsu No Valkyrie //  Record of Ragnarok https://t.co/ImPfndYjEy&amp;quot; / Twit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001" y="4445402"/>
            <a:ext cx="2403951" cy="241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31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D7902D61-6832-42C7-9B86-459E89817202}"/>
              </a:ext>
            </a:extLst>
          </p:cNvPr>
          <p:cNvSpPr txBox="1"/>
          <p:nvPr/>
        </p:nvSpPr>
        <p:spPr>
          <a:xfrm>
            <a:off x="3223591" y="398430"/>
            <a:ext cx="61026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ต้นไม้​แห่ง​ความ​รู้ดี​รู้​ชั่วคืออะไร.....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  <a:endParaRPr lang="th-TH" sz="3200" dirty="0">
              <a:solidFill>
                <a:srgbClr val="FF0000"/>
              </a:solidFill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0B4FBCBB-03E4-4D04-95E2-40CEFAACBC46}"/>
              </a:ext>
            </a:extLst>
          </p:cNvPr>
          <p:cNvSpPr txBox="1"/>
          <p:nvPr/>
        </p:nvSpPr>
        <p:spPr>
          <a:xfrm>
            <a:off x="569843" y="1228397"/>
            <a:ext cx="862385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0" i="0" dirty="0">
                <a:effectLst/>
                <a:latin typeface="Arial" panose="020B0604020202020204" pitchFamily="34" charset="0"/>
              </a:rPr>
              <a:t>ความ​รู้ดี​รู้​ชั่ว ​ดังกล่าว​เป็น​อภิสิทธิ์​ที่​พระ​เจ้า​ทรง​สงวน​ไว้​สำหรับ​พระ​องค์ แต่​มนุษย์​ทำ​บาป​เพราะ​อ้าง​สิทธิ​ดังกล่าว​เป็น​ของ​ตนเอง  ดังนั้น ความ​รู้ดี​รู้​ชั่ว​จึง​ไม่​ได้​หมายถึง​ความ​รู้​ทุกอย่าง​ซึ่ง​สิ่ง​สร้าง​ที่​ตกใน​บาป​ไม่​มี อีก​ทั้ง​ไม่​ได้​หมายถึง​การ​รู้จัก​แยกแยะ​ทาง​ศีลธรรม เพราะ​มนุษย์​มี​อยู่​แล้ว ก่อน​จะ​ตกใน​บาป​เพราะ​พระ​เจ้า​จำเป็น​ต้อง​ประ​ทาน​ให้​มนุษย์​มี​สติปัญญา​แยกแยะ​ได้ ดังนั้น ความ​รู้ดี​รู้​ชั่ว​น่าจะ​หมายถึง​อำนาจ​การ​ตัดสิน​ด้วย​ตนเอง​ว่า​อะไร​ดี​อะไร​ชั่ว​และ​กระทำ​ตาม​การ​ตัดสิน​นั้น ซึ่ง​เป็น​การ​ไม่​ยอม​ขึ้น​กับ​พระ​เจ้า​โดย​สิ้นเชิง ใน​ด้านศีลธรรม คือ มนุษย์​ปฏิเสธ​ไม่​ยอมรับ​สถานภาพ​การ​เป็น​สิ่ง​สร้าง​ของ​ตน บาป​แรก​เป็น​การ​กบฏ​ต่อ​อำนาจ​สูงสุด​ของ​พระ​เจ้า เป็น​บาป​ความ​หยิ่ง​จองหอง พระ​คัมภีร์​กล่าว​ถึง​การ​กบฏ​นี้​เป็น​รูปธรรม​ว่า​เป็น​การ​ละเมิด​คำสั่ง​ของ​พระ​เจ้า โดย​ใช้​ภาพ​การ​กิน​ผลไม้​ต้องห้</a:t>
            </a:r>
            <a:r>
              <a:rPr lang="th-TH" sz="2800" dirty="0">
                <a:latin typeface="Arial" panose="020B0604020202020204" pitchFamily="34" charset="0"/>
              </a:rPr>
              <a:t>าม</a:t>
            </a:r>
            <a:r>
              <a:rPr lang="th-TH" b="0" i="0" dirty="0">
                <a:solidFill>
                  <a:srgbClr val="C0C0C0"/>
                </a:solidFill>
                <a:effectLst/>
                <a:latin typeface="Arial" panose="020B0604020202020204" pitchFamily="34" charset="0"/>
              </a:rPr>
              <a:t>​ห้าม</a:t>
            </a:r>
            <a:r>
              <a:rPr lang="en-US" b="0" i="0" dirty="0">
                <a:solidFill>
                  <a:srgbClr val="C0C0C0"/>
                </a:solidFill>
                <a:effectLst/>
                <a:latin typeface="Arial" panose="020B0604020202020204" pitchFamily="34" charset="0"/>
              </a:rPr>
              <a:t>s</a:t>
            </a:r>
            <a:endParaRPr lang="th-TH" dirty="0"/>
          </a:p>
        </p:txBody>
      </p:sp>
      <p:pic>
        <p:nvPicPr>
          <p:cNvPr id="4" name="Picture 15" descr="Free Vector | Apple tree isolated on 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696" y="1977185"/>
            <a:ext cx="2297162" cy="247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RECORD OF RAGNAR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130" y="4822386"/>
            <a:ext cx="2948949" cy="194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22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เหลี่ยมเพชร">
  <a:themeElements>
    <a:clrScheme name="ม่วงแดง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เหลี่ยมเพชร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เหลี่ยมเพชร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138</TotalTime>
  <Words>2072</Words>
  <Application>Microsoft Office PowerPoint</Application>
  <PresentationFormat>แบบจอกว้าง</PresentationFormat>
  <Paragraphs>23</Paragraphs>
  <Slides>20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20</vt:i4>
      </vt:variant>
    </vt:vector>
  </HeadingPairs>
  <TitlesOfParts>
    <vt:vector size="28" baseType="lpstr">
      <vt:lpstr>Algerian</vt:lpstr>
      <vt:lpstr>Arial</vt:lpstr>
      <vt:lpstr>Ensign:Serif</vt:lpstr>
      <vt:lpstr>Helvetica,Arial,sans-serif</vt:lpstr>
      <vt:lpstr>system-ui</vt:lpstr>
      <vt:lpstr>Trebuchet MS</vt:lpstr>
      <vt:lpstr>Wingdings 3</vt:lpstr>
      <vt:lpstr>เหลี่ยมเพชร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HP</dc:creator>
  <cp:lastModifiedBy>JSCOM</cp:lastModifiedBy>
  <cp:revision>7</cp:revision>
  <dcterms:created xsi:type="dcterms:W3CDTF">2021-10-29T15:42:44Z</dcterms:created>
  <dcterms:modified xsi:type="dcterms:W3CDTF">2021-11-10T04:18:44Z</dcterms:modified>
</cp:coreProperties>
</file>