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7" r:id="rId3"/>
    <p:sldId id="256" r:id="rId4"/>
    <p:sldId id="268" r:id="rId5"/>
    <p:sldId id="280" r:id="rId6"/>
    <p:sldId id="271" r:id="rId7"/>
    <p:sldId id="270" r:id="rId8"/>
    <p:sldId id="269" r:id="rId9"/>
    <p:sldId id="273" r:id="rId10"/>
    <p:sldId id="272" r:id="rId11"/>
    <p:sldId id="274" r:id="rId12"/>
    <p:sldId id="275" r:id="rId13"/>
    <p:sldId id="276" r:id="rId14"/>
    <p:sldId id="277" r:id="rId15"/>
    <p:sldId id="279" r:id="rId16"/>
    <p:sldId id="278" r:id="rId17"/>
    <p:sldId id="281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52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48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69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00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0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392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6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13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23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51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67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42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99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5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14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C2B4-AAA8-4F2E-A079-60B731AD13CE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D98014-B7E1-4AAB-8054-718CA9D1EF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0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E330D-13D9-416C-82BF-B5421ECEE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2060"/>
                </a:solidFill>
              </a:rPr>
              <a:t>ศักดิ์ศรีและอิสรภาพ 1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D4E25E-1A0B-4522-9ADE-A76E5E9B3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 </a:t>
            </a:r>
            <a:r>
              <a:rPr lang="en-US" dirty="0" err="1"/>
              <a:t>T.Channon</a:t>
            </a:r>
            <a:r>
              <a:rPr lang="en-US" dirty="0"/>
              <a:t> J. </a:t>
            </a:r>
            <a:r>
              <a:rPr lang="en-US" dirty="0" err="1"/>
              <a:t>Srithongchai</a:t>
            </a:r>
            <a:r>
              <a:rPr lang="th-TH" dirty="0"/>
              <a:t>+</a:t>
            </a:r>
          </a:p>
        </p:txBody>
      </p:sp>
      <p:sp>
        <p:nvSpPr>
          <p:cNvPr id="4" name="AutoShape 2" descr="jesus of nazareth the extended edition">
            <a:extLst>
              <a:ext uri="{FF2B5EF4-FFF2-40B4-BE49-F238E27FC236}">
                <a16:creationId xmlns:a16="http://schemas.microsoft.com/office/drawing/2014/main" xmlns="" id="{CFD6025A-417C-476C-9F5A-EF34674CE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jesus of nazareth the extended edition">
            <a:extLst>
              <a:ext uri="{FF2B5EF4-FFF2-40B4-BE49-F238E27FC236}">
                <a16:creationId xmlns:a16="http://schemas.microsoft.com/office/drawing/2014/main" xmlns="" id="{40858C61-6CAB-4EF1-928A-EF294B325B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jesus of nazareth the extended edition">
            <a:extLst>
              <a:ext uri="{FF2B5EF4-FFF2-40B4-BE49-F238E27FC236}">
                <a16:creationId xmlns:a16="http://schemas.microsoft.com/office/drawing/2014/main" xmlns="" id="{7E25363F-F360-42E9-96E0-357D4E57B2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4" name="Picture 10" descr="Feeling Freedom Man On The Top Of Mountain Stock Photo, Picture And Royalty  Free Image. Image 19692925.">
            <a:extLst>
              <a:ext uri="{FF2B5EF4-FFF2-40B4-BE49-F238E27FC236}">
                <a16:creationId xmlns:a16="http://schemas.microsoft.com/office/drawing/2014/main" xmlns="" id="{D18ECAB0-B55C-4020-83A6-CFCE361C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22" y="456139"/>
            <a:ext cx="2289417" cy="2826602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68A7DBBC-C7AD-435E-8404-4262074D4DE1}"/>
              </a:ext>
            </a:extLst>
          </p:cNvPr>
          <p:cNvSpPr txBox="1"/>
          <p:nvPr/>
        </p:nvSpPr>
        <p:spPr>
          <a:xfrm>
            <a:off x="3843130" y="4302848"/>
            <a:ext cx="38563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</a:rPr>
              <a:t>เพราะพระเจ้าทรงสร้าง....</a:t>
            </a:r>
          </a:p>
        </p:txBody>
      </p:sp>
      <p:pic>
        <p:nvPicPr>
          <p:cNvPr id="1026" name="Picture 2" descr="creation3 | พระคำแสนสนุก">
            <a:extLst>
              <a:ext uri="{FF2B5EF4-FFF2-40B4-BE49-F238E27FC236}">
                <a16:creationId xmlns:a16="http://schemas.microsoft.com/office/drawing/2014/main" xmlns="" id="{B8CE4C86-45BA-4E24-BC67-DD458A2D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919">
            <a:off x="807967" y="1462409"/>
            <a:ext cx="3431751" cy="22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อนุสาวรีย์เทพีเสรีภาพ – แนะนำสถานที่ท่องเที่ยวและวัฒนธรรมทั่วโลก">
            <a:extLst>
              <a:ext uri="{FF2B5EF4-FFF2-40B4-BE49-F238E27FC236}">
                <a16:creationId xmlns:a16="http://schemas.microsoft.com/office/drawing/2014/main" xmlns="" id="{5AC3B8FC-1AE0-4B91-9C0E-3709230F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213">
            <a:off x="7605771" y="999312"/>
            <a:ext cx="3797894" cy="21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28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00BF72F1-BCED-43C5-904C-6734FA9C6DDA}"/>
              </a:ext>
            </a:extLst>
          </p:cNvPr>
          <p:cNvSpPr txBox="1"/>
          <p:nvPr/>
        </p:nvSpPr>
        <p:spPr>
          <a:xfrm>
            <a:off x="2044147" y="1337247"/>
            <a:ext cx="75106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ปฐมกาล 1:31 “พระเจ้าทอดพระเนตรสิ่งทั้งปวงที่พระองค์ทรงสร้างไว้ ทรงเห็นว่าดีนัก มีเวลาเย็นและเวลาเช้า เป็นวันที่หก” นอกจากนี้พระเจ้าไม่ได้ทรงสร้าง "เพื่อนเท่าเทียมกัน" หรือสิ่งมีชีวิตที่เท่าเทียมกันกับพระองค์ เพราะทรงมีเหตุผล พระองค์ไม่สามารถกระทำเช่นนั้น</a:t>
            </a:r>
            <a:r>
              <a:rPr lang="th-TH" sz="2800" dirty="0"/>
              <a:t/>
            </a:r>
            <a:br>
              <a:rPr lang="th-TH" sz="2800" dirty="0"/>
            </a:br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ถ้าพระเจ้าต้องทรงสร้างสิ่งมีชีวิตที่มีพลัง สติปัญญา และความสมบูรณ์แบบเท่าเทียมกับพระองค์แล้ว พระองค์ก็จะทรงสิ้นสภาพพระเจ้าที่แท้จริง ด้วยเหตุผลง่ายๆ ว่าจะมีพระเจ้าสององค์ และสิ่งนี้จะเป็นไปไม่ได้ เฉลยธรรมบัญญัติ 4:35 “ที่ได้ทรงสำแดงแก่ท่านทั้งหลาย นั้นก็เพื่อท่านจะได้ทราบว่า </a:t>
            </a:r>
            <a:r>
              <a:rPr lang="th-TH" sz="2800" b="0" i="0" dirty="0" smtClean="0">
                <a:solidFill>
                  <a:srgbClr val="09202F"/>
                </a:solidFill>
                <a:effectLst/>
                <a:latin typeface="system-ui"/>
              </a:rPr>
              <a:t>พระยาเวห์ทรง</a:t>
            </a:r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เป็นพระเจ้า นอกจากพระองค์แล้ว ไม่มีพระเจ้าอื่นใดอีกเลย</a:t>
            </a:r>
            <a:r>
              <a:rPr lang="th-TH" sz="2400" b="0" i="0" dirty="0">
                <a:solidFill>
                  <a:srgbClr val="09202F"/>
                </a:solidFill>
                <a:effectLst/>
                <a:latin typeface="system-ui"/>
              </a:rPr>
              <a:t>”</a:t>
            </a:r>
            <a:endParaRPr lang="th-TH" sz="2400" dirty="0"/>
          </a:p>
        </p:txBody>
      </p:sp>
      <p:pic>
        <p:nvPicPr>
          <p:cNvPr id="9218" name="Picture 2" descr="เรื่องเล่า...ร้อยแปด-พันเก้า...: อัศจรรย์พระผู้สร้าง">
            <a:extLst>
              <a:ext uri="{FF2B5EF4-FFF2-40B4-BE49-F238E27FC236}">
                <a16:creationId xmlns:a16="http://schemas.microsoft.com/office/drawing/2014/main" xmlns="" id="{6C5B2466-E55F-4BAA-A90D-239B500D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16" y="1822218"/>
            <a:ext cx="23812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0251B506-C2CD-4213-9EB0-F423960A373F}"/>
              </a:ext>
            </a:extLst>
          </p:cNvPr>
          <p:cNvSpPr txBox="1"/>
          <p:nvPr/>
        </p:nvSpPr>
        <p:spPr>
          <a:xfrm>
            <a:off x="2928730" y="1175628"/>
            <a:ext cx="60529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สิ่งใดที่พระเจ้าทรงสร้างย่อมจำเป็นน้อยกว่าพระองค์ สิ่งที่ทรงสร้างย่อมไม่สามารถจะสูงกว่าหรือเป็นใหญ่เท่กับพระผู้ทรงสร้างมัน โดยการยอมรับอำนาจอธิปไตยที่สมบูรณ์และความบริสุทธิ์ของพระเจ้า เราประหลาดใจที่พระองค์ทรงใช้มนุษย์และทรงสวมมงกุฎแก่พระองค์ "ด้วยพระสิริและพระเกียรติ" และว่าพระองค์จะทรงลดพระเกียรติลงมาเรียกเราว่า "เพื่อน".</a:t>
            </a:r>
            <a:endParaRPr lang="th-TH" sz="2800" dirty="0"/>
          </a:p>
        </p:txBody>
      </p:sp>
      <p:pic>
        <p:nvPicPr>
          <p:cNvPr id="10242" name="Picture 2" descr="ปฐมกาล บทที่ 2:18-25 การทรงสร้างผู้หญิง">
            <a:extLst>
              <a:ext uri="{FF2B5EF4-FFF2-40B4-BE49-F238E27FC236}">
                <a16:creationId xmlns:a16="http://schemas.microsoft.com/office/drawing/2014/main" xmlns="" id="{B9C70F22-2A89-43D7-9EE2-54B7A687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02" y="3971925"/>
            <a:ext cx="4762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12216EA6-4B79-40E1-B06C-25F02B41BDB7}"/>
              </a:ext>
            </a:extLst>
          </p:cNvPr>
          <p:cNvSpPr txBox="1"/>
          <p:nvPr/>
        </p:nvSpPr>
        <p:spPr>
          <a:xfrm>
            <a:off x="2706756" y="2056248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1" dirty="0">
                <a:solidFill>
                  <a:srgbClr val="FF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เราจะไม่เรียกท่านทั้งหลายว่าบ่าวอีก เพราะบ่าวไม่ทราบว่านายทำอะไร แต่เราเรียกท่านว่ามิตรสหาย เพราะว่าทุกสิ่งที่เราได้ยินจากพระบิดาของเรา เราได้สำแดงแก่ท่านแล้ว</a:t>
            </a:r>
            <a:endParaRPr lang="th-TH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A536E1D-0CA7-4DB0-9FE0-D5E78DD6C788}"/>
              </a:ext>
            </a:extLst>
          </p:cNvPr>
          <p:cNvSpPr txBox="1"/>
          <p:nvPr/>
        </p:nvSpPr>
        <p:spPr>
          <a:xfrm>
            <a:off x="2163417" y="1193560"/>
            <a:ext cx="6990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h-TH" b="0" i="0" dirty="0">
                <a:solidFill>
                  <a:srgbClr val="00008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( </a:t>
            </a:r>
            <a:r>
              <a:rPr lang="th-TH" b="0" i="0" dirty="0" err="1">
                <a:solidFill>
                  <a:srgbClr val="00008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ยน</a:t>
            </a:r>
            <a:r>
              <a:rPr lang="th-TH" b="0" i="0" dirty="0">
                <a:solidFill>
                  <a:srgbClr val="00008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15:15) พระเยซูเจ้าทรงตรัสกับอัครสาวก บรรดาศิษย์ และผู้ติดตามว่า</a:t>
            </a:r>
            <a:endParaRPr lang="th-TH" b="0" i="0" dirty="0">
              <a:solidFill>
                <a:srgbClr val="333333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3314" name="Picture 2" descr="The Real Jesus of Nazareth | Smithsonian Channel">
            <a:extLst>
              <a:ext uri="{FF2B5EF4-FFF2-40B4-BE49-F238E27FC236}">
                <a16:creationId xmlns:a16="http://schemas.microsoft.com/office/drawing/2014/main" xmlns="" id="{A8CAB2B4-92A4-4474-94A5-9E3AEF3C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93" y="3140144"/>
            <a:ext cx="55054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2BDD8692-C8E2-425D-8DDD-2E15F7BA6AEB}"/>
              </a:ext>
            </a:extLst>
          </p:cNvPr>
          <p:cNvSpPr txBox="1"/>
          <p:nvPr/>
        </p:nvSpPr>
        <p:spPr>
          <a:xfrm>
            <a:off x="1328529" y="649355"/>
            <a:ext cx="83323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0" i="0" dirty="0">
                <a:solidFill>
                  <a:srgbClr val="FF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ใน ยน. 15:2 “จงระลึกถึงคำที่เรากล่าวกับพวกท่านแล้วว่า ‘บ่าวไม่ได้เป็นใหญ่กว่านาย’ …”</a:t>
            </a:r>
            <a:r>
              <a:rPr lang="th-TH" sz="2000" dirty="0">
                <a:solidFill>
                  <a:srgbClr val="FF0000"/>
                </a:solidFill>
              </a:rPr>
              <a:t/>
            </a:r>
            <a:br>
              <a:rPr lang="th-TH" sz="2000" dirty="0">
                <a:solidFill>
                  <a:srgbClr val="FF0000"/>
                </a:solidFill>
              </a:rPr>
            </a:b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แต่หมายถึงพระเยซูจะปฏิบัติต่อพวกเขาอย่างมิตรสหาย ไม่ได้ปฏิบัติแบบนายต่อบ่าว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เพราะนายไม่จำเป็นต้องตายเพื่อบ่าว แต่มิตรสหายสามารถตายเพื่อสหายที่เขารักสุดหัวใจได้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และ เพราะนายไม่จำเป็นต้องบอกเหตุผลแก่บ่าว เมื่อเขาสั่งให้บ่าวทำอะไรก็ตาม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พระเยซูไม่ได้ปฏิบัติต่อพวกสาวก ดังเขาเป็นบ่าว พระเยซูทรงเปิดเผยสิ่งที่พระองค์ทรงกระทำ และจะกระทำแก่พวกเขา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ยิ่งกว่านั้น</a:t>
            </a:r>
            <a:r>
              <a:rPr lang="th-TH" sz="2000" b="0" i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เมื่อ</a:t>
            </a:r>
            <a:r>
              <a:rPr lang="th-TH" sz="2000" b="0" i="0" smtClean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พระจิตเจ้าที่พ</a:t>
            </a: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ระเยซูทูลขอพระบิดาให้ส่งมานั้น มาอยู่กับพวกเขาพระจิตจะช่วยให้พวกเขาเข้าใจอย่างกระจ่างชัด ถึงสิ่งที่พระเยซูได้ทรงเปิดเผยแก่พวกเขาแล้วนั้น</a:t>
            </a:r>
            <a:endParaRPr lang="th-TH" sz="20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Jesus of Nazareth (1977) – Celluloid Jesus">
            <a:extLst>
              <a:ext uri="{FF2B5EF4-FFF2-40B4-BE49-F238E27FC236}">
                <a16:creationId xmlns:a16="http://schemas.microsoft.com/office/drawing/2014/main" xmlns="" id="{F11C2276-FCB6-4E7E-BB84-61956BA4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93" y="455916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530EE9A4-A639-4C8A-B387-7F84A1FE91C9}"/>
              </a:ext>
            </a:extLst>
          </p:cNvPr>
          <p:cNvSpPr txBox="1"/>
          <p:nvPr/>
        </p:nvSpPr>
        <p:spPr>
          <a:xfrm>
            <a:off x="1885122" y="967483"/>
            <a:ext cx="81732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พระเยซูทรงกระทำต่อเรา ดังเราเป็นพระสหายของพระองค์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พระเยซูทรงเปิดเผย ความล้ำลึกแห่งพระทัยของพระองค์ให้แก่เราทั้งหลาย ผ่านพระคำของพระเจ้า และโดยการช่วยเหลือของพระจิตของพระเจ้านั้น เราก็จะสามารถเข้าใจถึงน้ำพระทัยของพระองค์ได้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000" b="0" i="0" dirty="0">
                <a:solidFill>
                  <a:srgbClr val="00206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สิ่งยืนยันว่าเราเป็นเพื่อนกับพระเยซู ก็คือ พระเยซูได้ทรงเปิดเผยน้ำพระทัยของพระองค์แก่เรา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400" b="0" i="0" dirty="0">
                <a:solidFill>
                  <a:srgbClr val="666666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– </a:t>
            </a:r>
            <a:r>
              <a:rPr lang="th-TH" sz="2400" b="0" i="0" dirty="0">
                <a:solidFill>
                  <a:srgbClr val="FF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วันนี้เราปฏิบัติอย่างไรต่อเกียรติและศักดิ์ศรีอันสูงส่งนี้? พระเยซูทรงเปิดเผยน้ำพระทัยของพระองค์แก่เราแล้วในพระคำของพระเจ้า วันนี้เราสนใจ ใส่ใจในพระคำของพระองค์มากเพียงใด</a:t>
            </a:r>
            <a:r>
              <a:rPr lang="th-TH" sz="2400" b="0" i="0" dirty="0">
                <a:solidFill>
                  <a:srgbClr val="666666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?</a:t>
            </a:r>
            <a:endParaRPr lang="th-TH" sz="2400" dirty="0"/>
          </a:p>
        </p:txBody>
      </p:sp>
      <p:pic>
        <p:nvPicPr>
          <p:cNvPr id="15362" name="Picture 2" descr="John The Baptist &amp;amp; Jesus - &amp;quot;Jesus Of Nazareth&amp;quot; movie - Jesus Photo  (30780502) - Fanpop">
            <a:extLst>
              <a:ext uri="{FF2B5EF4-FFF2-40B4-BE49-F238E27FC236}">
                <a16:creationId xmlns:a16="http://schemas.microsoft.com/office/drawing/2014/main" xmlns="" id="{249A889B-7019-4079-9C84-FCF7602D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65" y="3913963"/>
            <a:ext cx="3273908" cy="25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31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959CEB5A-573F-4538-96B4-4AC2207E0104}"/>
              </a:ext>
            </a:extLst>
          </p:cNvPr>
          <p:cNvSpPr txBox="1"/>
          <p:nvPr/>
        </p:nvSpPr>
        <p:spPr>
          <a:xfrm>
            <a:off x="3044687" y="1443841"/>
            <a:ext cx="61026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dirty="0">
                <a:solidFill>
                  <a:srgbClr val="555555"/>
                </a:solidFill>
                <a:effectLst/>
                <a:latin typeface="Sarabun"/>
              </a:rPr>
              <a:t>อนุสาวรีย์เทพีเสรีภาพ ตั้งตระหง่านอยู่เหนือท่าเรือนิวยอร์กคบเพลิงแห่งเสรีภาพที่เธอชูไว้สูงเด่นนั้น ส่งสัญญาณไปยังคนนับล้านที่ถูกกดขี่อยู่ใต้อำนาจเผด็จการและการบีบบังคับ เพื่อนำพวกเขามาสู่สัญลักษณ์ของอนุสาวรีย์นั้น ซึ่งก็คือเสรีภาพ</a:t>
            </a:r>
          </a:p>
          <a:p>
            <a:pPr algn="l"/>
            <a:r>
              <a:rPr lang="th-TH" sz="2800" b="0" i="0" dirty="0">
                <a:solidFill>
                  <a:srgbClr val="555555"/>
                </a:solidFill>
                <a:effectLst/>
                <a:latin typeface="Sarabun"/>
              </a:rPr>
              <a:t> </a:t>
            </a:r>
          </a:p>
          <a:p>
            <a:pPr algn="l"/>
            <a:r>
              <a:rPr lang="th-TH" sz="2800" b="0" i="0" dirty="0">
                <a:solidFill>
                  <a:srgbClr val="555555"/>
                </a:solidFill>
                <a:effectLst/>
                <a:latin typeface="Sarabun"/>
              </a:rPr>
              <a:t>ที่ฐานของเทพีเสรีภาพมีบทกลอนซึ่งประพันธ์โดย เอ็มมา ลาซา</a:t>
            </a:r>
            <a:r>
              <a:rPr lang="th-TH" sz="2800" b="0" i="0" dirty="0" err="1">
                <a:solidFill>
                  <a:srgbClr val="555555"/>
                </a:solidFill>
                <a:effectLst/>
                <a:latin typeface="Sarabun"/>
              </a:rPr>
              <a:t>รัส</a:t>
            </a:r>
            <a:r>
              <a:rPr lang="th-TH" sz="2800" b="0" i="0" dirty="0">
                <a:solidFill>
                  <a:srgbClr val="555555"/>
                </a:solidFill>
                <a:effectLst/>
                <a:latin typeface="Sarabun"/>
              </a:rPr>
              <a:t> จารึกไว้ว่าจงมาเถิดผู้มีภาระหนักเหนื่อยล้านักปรารถนาการปลดปล่อยคนอ่อนแอเหลือเรี่ยวแรงเพียงเล็กน้อยที่รอคอยใครสักคนเสริมเรี่ยวแรง...ใจเหี่ยวแห้งจะได้รับความชื่นชู</a:t>
            </a:r>
          </a:p>
        </p:txBody>
      </p:sp>
      <p:pic>
        <p:nvPicPr>
          <p:cNvPr id="17410" name="Picture 2" descr="เที่ยวเทพีเสรีภาพ รู้ก่อนไปไม่เสียเที่ยว Statue of liberty, New York -  Temmax">
            <a:extLst>
              <a:ext uri="{FF2B5EF4-FFF2-40B4-BE49-F238E27FC236}">
                <a16:creationId xmlns:a16="http://schemas.microsoft.com/office/drawing/2014/main" xmlns="" id="{316DE839-7BE2-4C4C-8E42-2E581C00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5" y="1313311"/>
            <a:ext cx="2818272" cy="42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931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251A5500-B0A3-40BB-BCE5-61DDA29E1E34}"/>
              </a:ext>
            </a:extLst>
          </p:cNvPr>
          <p:cNvSpPr txBox="1"/>
          <p:nvPr/>
        </p:nvSpPr>
        <p:spPr>
          <a:xfrm>
            <a:off x="2040835" y="1290216"/>
            <a:ext cx="71545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dirty="0">
                <a:solidFill>
                  <a:srgbClr val="0070C0"/>
                </a:solidFill>
                <a:effectLst/>
                <a:latin typeface="Sarabun"/>
              </a:rPr>
              <a:t>แต่มีอนุสาวรีย์หนึ่งที่ตั้งตระหง่านอยู่เหนือประวัติศาสตร์ซึ่งนำเสรีภาพและการปลดปล่อยทางจิตวิญญาณมายังผู้คนทุกหนทุกแห่ง นั่นคือไม้กางเขนที่พระเยซูถูกตรึงเมื่อ 2,000ปีก่อน ภาพเหตุการณ์นี้อาจทำให้เราอยากถอยห่างในครั้งแรกจนเมื่อเราเห็นพระบุตรของพระเจ้าผู้ปราศจากบาปทรงสิ้นพระชนม์แทนเราเนื่องด้วยบาปของเรา จากกางเขนเราได้ยินพระองค์ตรัสว่า “โอพระบิดาเจ้า ขอโปรดอภัยโทษเขา”</a:t>
            </a:r>
          </a:p>
          <a:p>
            <a:pPr algn="l"/>
            <a:r>
              <a:rPr lang="th-TH" sz="2800" b="0" i="0" dirty="0">
                <a:solidFill>
                  <a:srgbClr val="0070C0"/>
                </a:solidFill>
                <a:effectLst/>
                <a:latin typeface="Sarabun"/>
              </a:rPr>
              <a:t>และ “สำเร็จแล้ว” เมื่อ เรารับพระคริสต์เป็นพระผู้ไถ่ภาระหนักแห่งความผิดบาปก็หลุดออกไปจากจิตวิญญาณที่เหนื่อยล้าและเรามีเสรีภาพชั่วนิจนิรันดร์ คุณได้ยินและตอบสนองคำเชิญชวนของไม้กางเขนหรือยัง? </a:t>
            </a:r>
          </a:p>
        </p:txBody>
      </p:sp>
      <p:pic>
        <p:nvPicPr>
          <p:cNvPr id="16386" name="Picture 2" descr="Jesus Nazareth TV 1977 Robert Powell Editorial Stock Photo - Stock Image |  Shutterstock">
            <a:extLst>
              <a:ext uri="{FF2B5EF4-FFF2-40B4-BE49-F238E27FC236}">
                <a16:creationId xmlns:a16="http://schemas.microsoft.com/office/drawing/2014/main" xmlns="" id="{98A7E749-12A5-440B-BB9E-665742C4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352" y="2239617"/>
            <a:ext cx="2584671" cy="37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กนกบรรณสาร (OMF Publishers) - ในฐานะที่มนุษย์เป็นผู้ที่พระเจ้าทรงสร้างอย่างพิเศษตามพระฉายาของพระองค์  มนุษย์ทุกคนจึงมีเกียรติอันยิ่งใหญ่  และได้รับการแต่งตั้งให้อยู่เหนือสิ่งอื่นใดที่พระเจ้าทรงสร้าง  พร้อมกับความรับผิดชอบต่อสิ่งเหล่านั้น . พระองค์ตรัสว่า ...">
            <a:extLst>
              <a:ext uri="{FF2B5EF4-FFF2-40B4-BE49-F238E27FC236}">
                <a16:creationId xmlns:a16="http://schemas.microsoft.com/office/drawing/2014/main" xmlns="" id="{6EC97B31-23FB-4822-970A-0C24F1D3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9" y="581647"/>
            <a:ext cx="6160396" cy="61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he Walking Dead Gif Series - 5: Jesus - Wattpad">
            <a:extLst>
              <a:ext uri="{FF2B5EF4-FFF2-40B4-BE49-F238E27FC236}">
                <a16:creationId xmlns:a16="http://schemas.microsoft.com/office/drawing/2014/main" xmlns="" id="{5AD11480-0C13-4FA8-9937-3EA13CB29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76" y="342900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17 Best The end gif ideas | the end gif, gif, aesthetic gif">
            <a:extLst>
              <a:ext uri="{FF2B5EF4-FFF2-40B4-BE49-F238E27FC236}">
                <a16:creationId xmlns:a16="http://schemas.microsoft.com/office/drawing/2014/main" xmlns="" id="{62A08F0A-1795-4639-A2C9-E08C3339E1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0" y="199611"/>
            <a:ext cx="3357770" cy="33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45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F52422A3-470C-45CC-AEA5-17515E767B45}"/>
              </a:ext>
            </a:extLst>
          </p:cNvPr>
          <p:cNvSpPr txBox="1"/>
          <p:nvPr/>
        </p:nvSpPr>
        <p:spPr>
          <a:xfrm>
            <a:off x="2375451" y="1008029"/>
            <a:ext cx="6874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i="0" dirty="0">
                <a:solidFill>
                  <a:srgbClr val="FF0000"/>
                </a:solidFill>
                <a:effectLst/>
                <a:latin typeface="Algerian" panose="04020705040A02060702" pitchFamily="82" charset="0"/>
              </a:rPr>
              <a:t>ทำไมพระเจ้าทรงสร้างโลกนี้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Algerian" panose="04020705040A02060702" pitchFamily="82" charset="0"/>
              </a:rPr>
              <a:t>?</a:t>
            </a:r>
            <a:endParaRPr lang="th-TH" sz="4800" b="1" i="0" dirty="0">
              <a:solidFill>
                <a:srgbClr val="FF0000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2050" name="Picture 2" descr="พระเจ้ามีจริงหรือ โลกที่เราอยู่เกิดขึ้นเองโดยบังเอิญหรือมีผู้สร้าง">
            <a:extLst>
              <a:ext uri="{FF2B5EF4-FFF2-40B4-BE49-F238E27FC236}">
                <a16:creationId xmlns:a16="http://schemas.microsoft.com/office/drawing/2014/main" xmlns="" id="{214426A7-6EE7-4BB0-A436-D7D7C6B72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052638"/>
            <a:ext cx="57340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63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F52422A3-470C-45CC-AEA5-17515E767B45}"/>
              </a:ext>
            </a:extLst>
          </p:cNvPr>
          <p:cNvSpPr txBox="1"/>
          <p:nvPr/>
        </p:nvSpPr>
        <p:spPr>
          <a:xfrm>
            <a:off x="2468216" y="435647"/>
            <a:ext cx="6874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ทำไมพระเจ้าทรงสร้างโลกนี้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var( --e-global-typography-primary-font-family )"/>
              </a:rPr>
              <a:t>?</a:t>
            </a:r>
            <a:endParaRPr lang="th-TH" sz="3200" b="1" i="0" dirty="0">
              <a:solidFill>
                <a:srgbClr val="000000"/>
              </a:solidFill>
              <a:effectLst/>
              <a:latin typeface="var( --e-global-typography-primary-font-family )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A28F1C8-70DE-40D6-B5D2-1CFD2C5B8B0A}"/>
              </a:ext>
            </a:extLst>
          </p:cNvPr>
          <p:cNvSpPr txBox="1"/>
          <p:nvPr/>
        </p:nvSpPr>
        <p:spPr>
          <a:xfrm>
            <a:off x="1842052" y="1394022"/>
            <a:ext cx="79513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ถ้าจะตอบอย่างสั้นๆคือ พระองค์ทรงสร้างโลกนี้เพื่อพระสิริของพระองค์เอง ให้เราลองดูข้อพระคัมภีร์ต่างๆ เพื่อช่วยในการอธิบายสิ่งนี้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“เพราะว่าโดยพระองค์ทุกสิ่งได้รับการทรงสร้างขึ้น ทั้งสิ่งที่อยู่บนท้องฟ้าและบนแผ่นดินโลก ทั้งสิ่งที่มองเห็นและสิ่งที่มองไม่เห็น ไม่ว่าจะเป็นบัลลังก์แห่งพวกภูตผี หรือพวกภูตผีที่ปกครอง หรือพวกภูตผีที่ครอบครอง หรือพวกภูตผีที่มีอำนาจ ทุกสิ่งถูกสร้างขึ้นโดยพระองค์และเพื่อพระองค์” (โค</a:t>
            </a:r>
            <a:r>
              <a:rPr lang="th-TH" sz="2800" b="0" i="0" dirty="0" err="1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โล</a:t>
            </a:r>
            <a:r>
              <a:rPr lang="th-TH" sz="28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สี 1:16)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“เพราะสิ่งสารพัดมาจากพระองค์ โดยพระองค์ และเพื่อพระองค์ ขอพระเกียรติจงมีแด่พระองค์ตลอดไปเป็นนิตย์ อาเมน” (โรม 11:36)</a:t>
            </a:r>
          </a:p>
        </p:txBody>
      </p:sp>
      <p:pic>
        <p:nvPicPr>
          <p:cNvPr id="3074" name="Picture 2" descr="การทรงสร้าง – คริสตจักรใจสมาน – Jaisamarn Full Gospel Church">
            <a:extLst>
              <a:ext uri="{FF2B5EF4-FFF2-40B4-BE49-F238E27FC236}">
                <a16:creationId xmlns:a16="http://schemas.microsoft.com/office/drawing/2014/main" xmlns="" id="{7CB7F49D-BE32-49BC-AFEE-977F3E0F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46" y="4594723"/>
            <a:ext cx="3167270" cy="20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01510360-4645-4400-B796-7CFCEA25B450}"/>
              </a:ext>
            </a:extLst>
          </p:cNvPr>
          <p:cNvSpPr txBox="1"/>
          <p:nvPr/>
        </p:nvSpPr>
        <p:spPr>
          <a:xfrm>
            <a:off x="2905539" y="1010623"/>
            <a:ext cx="61026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ทุกสิ่งทุกอย่างเกิดขึ้นเพราะพระเจ้าทรงมีวัตถุประสงค์ให้เกิดขึ้นตั้งแต่นิรันดร์กาล ทุกสิ่งทุกอย่างดำรงอยู่โดยพระเจ้าและเพื่อพระเจ้า โลกทั้งใบนี้เป็นของพระองค์ เราเป็นของพระองค์ และทุกสิ่งทุกอย่างถูกสร้างขึ้นโดยมีวัตถุประสงค์ที่จะชี้ไปที่พระสิริของพระองค์ “ท้องฟ้าประกาศพระสิริของพระเจ้า” (สดุดี 19:1) “ตั้งแต่เริ่มสร้างโลกมานั้น สภาพของพระเจ้าซึ่งตามนุษย์มองไม่เห็น คือฤทธานุภาพอันถาวรและเทวสภาพของพระองค์ ก็ได้ปรากฏชัดในสรรพสิ่งที่พระองค์ได้ทรงสร้าง” (โรม 1:20)</a:t>
            </a:r>
            <a:endParaRPr lang="th-TH" sz="2800" dirty="0"/>
          </a:p>
        </p:txBody>
      </p:sp>
      <p:pic>
        <p:nvPicPr>
          <p:cNvPr id="4100" name="Picture 4" descr="จากการทรงสร้างถึงการเสด็จมาของพระเยซู">
            <a:extLst>
              <a:ext uri="{FF2B5EF4-FFF2-40B4-BE49-F238E27FC236}">
                <a16:creationId xmlns:a16="http://schemas.microsoft.com/office/drawing/2014/main" xmlns="" id="{9CB52F69-4A19-40F2-A0EF-B9D9C829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65" y="4012095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ร่มเย็น นครราชสีมา - เมื่อข้าพระองค์เพ่งพินิจฟ้าสวรรค์  อันเป็นฝีพระหัตถ์ของพระองค์ ดวงจันทร์และดวงดาวทั้งหลาย ที่พระองค์ทรงตั้งไว้  มนุษย์ที่ต้องตายเป็นใครหนอ พระองค์จึงทรงพะวงถึง? บุตรของมนุษย์เป็นผู้ใด  พระองค์จึงทรงห่วงใยพวกเขา? พระองค์ทรงสร้างพวกเขา ...">
            <a:extLst>
              <a:ext uri="{FF2B5EF4-FFF2-40B4-BE49-F238E27FC236}">
                <a16:creationId xmlns:a16="http://schemas.microsoft.com/office/drawing/2014/main" xmlns="" id="{4CB9F2B5-33CA-4366-AE0A-A0DDA4D2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34" y="1191452"/>
            <a:ext cx="4124532" cy="51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5F5E4D04-B5C4-4967-9BDD-280167215A40}"/>
              </a:ext>
            </a:extLst>
          </p:cNvPr>
          <p:cNvSpPr txBox="1"/>
          <p:nvPr/>
        </p:nvSpPr>
        <p:spPr>
          <a:xfrm>
            <a:off x="3713922" y="1577873"/>
            <a:ext cx="610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i="0" dirty="0">
                <a:solidFill>
                  <a:srgbClr val="FF0000"/>
                </a:solidFill>
                <a:effectLst/>
                <a:latin typeface="system-ui"/>
              </a:rPr>
              <a:t>ทำไมพระเจ้าทรงสร้างเรา?</a:t>
            </a:r>
          </a:p>
        </p:txBody>
      </p:sp>
      <p:pic>
        <p:nvPicPr>
          <p:cNvPr id="5122" name="Picture 2" descr="รหัสลับ DNA ผู้พิชิตทฤษฎีวิวัฒนาการ+++">
            <a:extLst>
              <a:ext uri="{FF2B5EF4-FFF2-40B4-BE49-F238E27FC236}">
                <a16:creationId xmlns:a16="http://schemas.microsoft.com/office/drawing/2014/main" xmlns="" id="{13BA5A8D-8E38-4E31-A8F8-21C39328C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3" y="2558912"/>
            <a:ext cx="48768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47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08337624-FE43-48ED-9430-F204F50A085F}"/>
              </a:ext>
            </a:extLst>
          </p:cNvPr>
          <p:cNvSpPr txBox="1"/>
          <p:nvPr/>
        </p:nvSpPr>
        <p:spPr>
          <a:xfrm>
            <a:off x="1802296" y="530161"/>
            <a:ext cx="78817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คำตอบสั้นต่อคำถามที่ว่า "พระเจ้าทรง สร้างเราทำไม" คือ "เพื่อเป็นที่ชอบพระทัยของพระองค์" วิวรณ์4:11 “องค์พระผู้เป็นเจ้าของข้าพระองค์ ทั้งหลาย พระองค์ทรงสมควรที่จะได้รับคำสรรเสริญ พระเกียรติและฤทธิ์เดช” โค</a:t>
            </a:r>
            <a:r>
              <a:rPr lang="th-TH" sz="2800" b="0" i="0" dirty="0" err="1">
                <a:solidFill>
                  <a:srgbClr val="09202F"/>
                </a:solidFill>
                <a:effectLst/>
                <a:latin typeface="system-ui"/>
              </a:rPr>
              <a:t>โล</a:t>
            </a:r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สี1:16 “ เพราะว่าในพระองค์สรรพสิ่งได้ถูกสร้างขึ้น ทั้งในท้องฟ้าและที่แผ่นดินโลก สิ่งซึ่งประจักษ์แก่ตาและซึ่งไม่ประจักษ์แก่ตา ไม่ว่าจะเป็นเทวบัลลังก์ หรือเป็นเทพอาณาจักร หรือเป็นเทพผู้ครองหรือศักดิเทพ สรรพสิ่งทั้งสิ้นถูกสร้างขึ้น โดยพระองค์และเพื่อพระองค์” การที่เราถูกสร้างขึ้นเพื่อเป็นที่ชอบพระทัยของพระเจ้าไม่ได้หมายความว่า มนุษย์ถูกสร้างขึ้นมา เพื่อให้ความบันเทิงแก่พระเจ้า หรือทำให้พระองค์ทรงสนุกสนาน พระเจ้าเป็นองค์พระผู้สร้าง และมันเป็นที่ชอบพระทัยพระองค์ พระเจ้าทรงเป็นองค์ผู้ทรงพระชนม์และทรงชอบพระทัยอยากให้มีสิ่งมีชีวิตอื่นๆ ด้วย พระองค์จะได้ทรงสัมพันธ์สนิทจริงๆ ด้วย การที่ทรงสร</a:t>
            </a:r>
            <a:r>
              <a:rPr lang="th-TH" sz="2800" b="0" i="0" dirty="0" err="1">
                <a:solidFill>
                  <a:srgbClr val="09202F"/>
                </a:solidFill>
                <a:effectLst/>
                <a:latin typeface="system-ui"/>
              </a:rPr>
              <a:t>้า</a:t>
            </a:r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งามแบบพระฉายของพระเจ้า ทำให้มนุษย์สามารถรู้จักพระเจ้าและดังนั้นจึงสามารถรักพระองค์ นมัสการพระองค์ รับใช้พระองค์ และสามัคคีธรรมร่วมกับพระองค์</a:t>
            </a:r>
            <a:endParaRPr lang="th-TH" sz="2800" dirty="0"/>
          </a:p>
        </p:txBody>
      </p:sp>
      <p:pic>
        <p:nvPicPr>
          <p:cNvPr id="8194" name="Picture 2" descr="พระเยซูทรงจำแลงพระกาย - Wikiwand">
            <a:extLst>
              <a:ext uri="{FF2B5EF4-FFF2-40B4-BE49-F238E27FC236}">
                <a16:creationId xmlns:a16="http://schemas.microsoft.com/office/drawing/2014/main" xmlns="" id="{55C6F8EB-667F-49F2-B04E-FE0CBC1C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12" y="1785287"/>
            <a:ext cx="1657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9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D176CD1E-1466-4540-A980-8C04F2382690}"/>
              </a:ext>
            </a:extLst>
          </p:cNvPr>
          <p:cNvSpPr txBox="1"/>
          <p:nvPr/>
        </p:nvSpPr>
        <p:spPr>
          <a:xfrm>
            <a:off x="1842053" y="1228397"/>
            <a:ext cx="78585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ปฐมกาล 1:27 “พระเจ้าจึงทรงสร้างมนุษย์ขึ้นตามพระฉายาของพระองค์ ตามพระฉายาของพระเจ้านั้น พระองค์ทรงสร้างมนุษย์ขึ้น และได้ทรงสร้างให้เป็นชายและหญิง”</a:t>
            </a:r>
            <a:r>
              <a:rPr lang="th-TH" sz="2800" dirty="0"/>
              <a:t/>
            </a:r>
            <a:br>
              <a:rPr lang="th-TH" sz="2800" dirty="0"/>
            </a:br>
            <a:r>
              <a:rPr lang="th-TH" sz="2800" dirty="0"/>
              <a:t/>
            </a:r>
            <a:br>
              <a:rPr lang="th-TH" sz="2800" dirty="0"/>
            </a:br>
            <a:r>
              <a:rPr lang="th-TH" sz="2800" b="0" i="0" dirty="0">
                <a:solidFill>
                  <a:srgbClr val="09202F"/>
                </a:solidFill>
                <a:effectLst/>
                <a:latin typeface="system-ui"/>
              </a:rPr>
              <a:t>พระเจ้าไม่ได้ทรงสร้าง มนุษย์เพราะพระองค์ทรงจำเป็นต้องมีพวกเขา ในฐานะที่ทรงเป็นพระเจ้า พระองค์ไม่ทรงต้องการอะไร ในอดีตนิรันดร์กาล พระองค์ไม่ทรงรู้สึกว่าเหงา ดังนั้นจึงไม่ทรงต้องมองหา"เพื่อน” พระองค์ทรงรักเรา แต่ตอนนี้ทรงไม่จำเป็นต้องการเราเช่นเดิม</a:t>
            </a:r>
            <a:r>
              <a:rPr lang="th-TH" sz="2800" dirty="0"/>
              <a:t/>
            </a:r>
            <a:br>
              <a:rPr lang="th-TH" sz="2800" dirty="0"/>
            </a:br>
            <a:endParaRPr lang="th-TH" sz="2800" dirty="0"/>
          </a:p>
        </p:txBody>
      </p:sp>
      <p:pic>
        <p:nvPicPr>
          <p:cNvPr id="6146" name="Picture 2" descr="เพลงสรรเสริญแด่พระเจ้า | &amp;quot;พระเจ้ารักมนุษย์ที่สุด&amp;quot; - YouTube">
            <a:extLst>
              <a:ext uri="{FF2B5EF4-FFF2-40B4-BE49-F238E27FC236}">
                <a16:creationId xmlns:a16="http://schemas.microsoft.com/office/drawing/2014/main" xmlns="" id="{3584EAB9-E6DD-46FB-9147-061CDEF7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2353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35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393A6D7F-F178-4B5F-A13F-325091BF39AB}"/>
              </a:ext>
            </a:extLst>
          </p:cNvPr>
          <p:cNvSpPr txBox="1"/>
          <p:nvPr/>
        </p:nvSpPr>
        <p:spPr>
          <a:xfrm>
            <a:off x="2068996" y="733625"/>
            <a:ext cx="80540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ถ้าไม่เคย มีตัวตนพวกเราอยู่ พระเจ้าก็ยังทรงเป็นพระเจ้า พระองค์ผู้ที่ไม่เปลี่ยนแปลง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มาลา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คี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 3:6 “เพราะว่าเราคือพระเจ้าไม่มีผันแปร โอ บุตรยาโคบเอ๋ย เจ้าทั้งหลายจึงไม่ถูกเผาผลาญหมด” อพยพ 3:14 “พระเจ้าจึงตรัสกับโมเสสว่า “ข้าพระองค์เป็นผู้ซึ่งข้าพระองค์เป็น” แล้วพระองค์ตรัสว่า “ไปบอกชนชาติอิสราเอลว่า 'พระองค์ผู้ทรงพระนามว่าข้าพระองค์เป็น ทรงใช้ข้าพเจ้ามาหาท่านทั้งหลาย' ” เมื่อพระองค์ทรงสร้างจักรวาล ทรง</a:t>
            </a:r>
            <a:r>
              <a:rPr lang="th-TH" sz="3200" b="0" i="0" dirty="0" err="1">
                <a:solidFill>
                  <a:srgbClr val="09202F"/>
                </a:solidFill>
                <a:effectLst/>
                <a:latin typeface="system-ui"/>
              </a:rPr>
              <a:t>ทำใน</a:t>
            </a:r>
            <a:r>
              <a:rPr lang="th-TH" sz="3200" b="0" i="0" dirty="0">
                <a:solidFill>
                  <a:srgbClr val="09202F"/>
                </a:solidFill>
                <a:effectLst/>
                <a:latin typeface="system-ui"/>
              </a:rPr>
              <a:t>สิ่งที่ทรงพอพระทัย และเพราะพระเจ้าทรงสมบูรณ์แบบพระราชกิจของพระองค์ก็สมบูรณ์แบบ "มันเป็นสิ่งที่ดีมาก"</a:t>
            </a:r>
            <a:endParaRPr lang="th-TH" sz="3200" dirty="0"/>
          </a:p>
        </p:txBody>
      </p:sp>
      <p:pic>
        <p:nvPicPr>
          <p:cNvPr id="7170" name="Picture 2" descr="ภาพวาดเพชร DIY พระเยซูคริสต์ไอคอนเต็มรอบ rhinestones  คริสตัลปักครอสติโมเสคเย็บปักถักร้อยตกแต่งบ้าน | Lazada.co.th">
            <a:extLst>
              <a:ext uri="{FF2B5EF4-FFF2-40B4-BE49-F238E27FC236}">
                <a16:creationId xmlns:a16="http://schemas.microsoft.com/office/drawing/2014/main" xmlns="" id="{F84B3586-857A-48F8-BACE-5DE66607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41" y="925375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999</Words>
  <Application>Microsoft Office PowerPoint</Application>
  <PresentationFormat>Custom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เหลี่ยมเพชร</vt:lpstr>
      <vt:lpstr>ศักดิ์ศรีและอิสรภาพ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ศักดิ์ศรีและอิสรภาพ 1</dc:title>
  <dc:creator>HP</dc:creator>
  <cp:lastModifiedBy>admin</cp:lastModifiedBy>
  <cp:revision>5</cp:revision>
  <dcterms:created xsi:type="dcterms:W3CDTF">2021-10-25T06:46:20Z</dcterms:created>
  <dcterms:modified xsi:type="dcterms:W3CDTF">2021-11-03T04:27:04Z</dcterms:modified>
</cp:coreProperties>
</file>