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6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8F24A1-5675-423D-9E11-8D95FBF16A2F}" type="datetimeFigureOut">
              <a:rPr lang="th-TH" smtClean="0"/>
              <a:pPr/>
              <a:t>18/05/59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98B9BD-560C-4798-B9DA-25E5C2BDC21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2286016"/>
          </a:xfrm>
        </p:spPr>
        <p:style>
          <a:lnRef idx="0">
            <a:schemeClr val="accent5"/>
          </a:lnRef>
          <a:fillRef idx="1001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การคิดแบบเชื่อมโยง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3090" name="Picture 18" descr="http://image.dek-d.com/26/3265070/1122571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5143536" cy="1447800"/>
          </a:xfrm>
          <a:prstGeom prst="rect">
            <a:avLst/>
          </a:prstGeom>
          <a:noFill/>
        </p:spPr>
      </p:pic>
      <p:pic>
        <p:nvPicPr>
          <p:cNvPr id="3092" name="Picture 20" descr="http://web.rid.go.th/person/sawad/web/picture/GraphicFlowe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277552"/>
            <a:ext cx="1857356" cy="3580448"/>
          </a:xfrm>
          <a:prstGeom prst="rect">
            <a:avLst/>
          </a:prstGeom>
          <a:noFill/>
        </p:spPr>
      </p:pic>
      <p:pic>
        <p:nvPicPr>
          <p:cNvPr id="3096" name="Picture 24" descr="http://vignette2.wikia.nocookie.net/disney/images/8/86/Mike-wazowski-10.png/revision/latest?cb=201409172144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5988">
            <a:off x="1266327" y="3010068"/>
            <a:ext cx="3434668" cy="3595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การคิดแบบเชื่อมโยง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    		หลักการ</a:t>
            </a:r>
            <a:r>
              <a:rPr lang="th-TH" dirty="0"/>
              <a:t>สำคัญของวิธีคิดเชิงระบบที่มักถูกกล่าวถึงคือ ความเชื่อมโยง หรือเรียกว่า เส้นความสัมพันธ์ การเชื่อมโยงองค์ประกอบของแต่ละส่วนในระบบทำให้เกิดผลกระทบซึ่งกันและกัน เป็นการคิดในเชิงเหตุผล ไม่ให้เชื่อในสิ่งที่เห็นเพียงปรากฏการณ์ แต่สอนให้ทำความเข้าใจ ด้วยเหตุและผล ทำให้เข้าใจอะไรได้ชัดเจนมากยิ่งขึ้นและช่วยในการแก้ปัญหาต่างๆ ได้เป็นอย่างดี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30" name="Picture 6" descr="http://www.seecartoon.com/wp-content/uploads/2015/09/Mike-Wazowski-Cartoon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483444"/>
            <a:ext cx="3071834" cy="237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แนวทางในการอ่านบทความเพื่อการคิดวิเคราะห์ความสัมพันธ์เชื่อมโยง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428736"/>
            <a:ext cx="749808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th-TH" b="1" dirty="0" smtClean="0"/>
              <a:t>         ขั้นที่ ๑</a:t>
            </a:r>
            <a:r>
              <a:rPr lang="en-US" b="1" dirty="0" smtClean="0"/>
              <a:t> </a:t>
            </a:r>
            <a:r>
              <a:rPr lang="th-TH" dirty="0" smtClean="0"/>
              <a:t>อ่านเนื้อหาบทความทั้งหมดอย่างรวดเร็วในรอบที่ ๑ เพื่อเป็นการทำความเข้าใจว่าเนื้อหาของบทความนี้กล่าวถึงอะไร</a:t>
            </a:r>
            <a:endParaRPr lang="en-US" dirty="0" smtClean="0"/>
          </a:p>
          <a:p>
            <a:pPr>
              <a:buNone/>
            </a:pPr>
            <a:r>
              <a:rPr lang="th-TH" b="1" dirty="0" smtClean="0"/>
              <a:t>	    ขั้นที่ ๒</a:t>
            </a:r>
            <a:r>
              <a:rPr lang="en-US" b="1" dirty="0" smtClean="0"/>
              <a:t> </a:t>
            </a:r>
            <a:r>
              <a:rPr lang="th-TH" dirty="0" smtClean="0"/>
              <a:t>อ่านเนื้อหาบทความในรอบที่ ๒อย่างละเอียดโดยพิจารณาในแต่ละย่อหน้าเพื่อพิจารณาประเด็นของเนื้อหาว่ามีกี่ประเด็น โดยคำนึงถึงกรอบของความสัมพันธ์เชื่อมโยงตามรูปแบบของข้อสอบกำหนดใน ๔ลักษณะด้วยกัน กล่าวคือ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	๑ ) มีความสัมพันธ์เชื่อมโยงในลักษณะของความหมาย นิยาม คือ คำจำกัดความว่าสิ่งที่กล่าวถึงนั้นคืออะไร หรือมีลักษณะอย่างไร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	๒ ) มีความสัมพันธ์เชื่อมโยงในลักษณะขององค์ประกอบ ส่วน</a:t>
            </a:r>
          </a:p>
          <a:p>
            <a:pPr>
              <a:buNone/>
            </a:pPr>
            <a:r>
              <a:rPr lang="th-TH" dirty="0" smtClean="0"/>
              <a:t>     ประกอบ  หรือเป็นคุณสมบัติของสิ่งที่กล่าวถึงว่าประกอบไปด้วย</a:t>
            </a:r>
          </a:p>
          <a:p>
            <a:pPr>
              <a:buNone/>
            </a:pPr>
            <a:r>
              <a:rPr lang="th-TH" dirty="0" smtClean="0"/>
              <a:t>     อะไรบ้าง</a:t>
            </a:r>
            <a:endParaRPr lang="en-US" dirty="0" smtClean="0"/>
          </a:p>
        </p:txBody>
      </p:sp>
      <p:pic>
        <p:nvPicPr>
          <p:cNvPr id="15362" name="Picture 2" descr="http://www.it24hrs.com/wp-content/uploads/2014/06/line-anime-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86322"/>
            <a:ext cx="2071677" cy="2071678"/>
          </a:xfrm>
          <a:prstGeom prst="rect">
            <a:avLst/>
          </a:prstGeom>
          <a:noFill/>
        </p:spPr>
      </p:pic>
      <p:pic>
        <p:nvPicPr>
          <p:cNvPr id="15364" name="Picture 4" descr="http://image.dek-d.com/27/0386/6164/11700959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643553"/>
            <a:ext cx="1214446" cy="1214447"/>
          </a:xfrm>
          <a:prstGeom prst="rect">
            <a:avLst/>
          </a:prstGeom>
          <a:noFill/>
        </p:spPr>
      </p:pic>
      <p:pic>
        <p:nvPicPr>
          <p:cNvPr id="15366" name="Picture 6" descr="http://image.dek-d.com/27/0386/6164/11700959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714991"/>
            <a:ext cx="1143008" cy="114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14414" y="285728"/>
            <a:ext cx="7500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๓ ) มีความสัมพันธ์เชื่อมโยงในลักษณะของการเป็นผลลัพธ์ที่เกิดขึ้นตามมา หรือเป็นผลกระทบที่เกิดขึ้นตามมา หรือเป็นเหตุการณ์ที่เกิดขึ้นต่อเนื่องตามมา</a:t>
            </a:r>
            <a:endParaRPr lang="en-US" dirty="0" smtClean="0"/>
          </a:p>
          <a:p>
            <a:r>
              <a:rPr lang="th-TH" dirty="0" smtClean="0"/>
              <a:t>๔) มีความสัมพันธ์เชื่อมโยงในลักษณะของการถูกลดทอนลง การถูกระงับ </a:t>
            </a:r>
          </a:p>
          <a:p>
            <a:pPr>
              <a:buNone/>
            </a:pPr>
            <a:r>
              <a:rPr lang="th-TH" dirty="0" smtClean="0"/>
              <a:t>       การถูกยับยั้ง หรือป้องกันไม่ให้สิ่งนั้นเกิดขึ้น</a:t>
            </a:r>
            <a:endParaRPr lang="en-US" dirty="0" smtClean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57290" y="2714620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ขั้น ๓</a:t>
            </a:r>
            <a:r>
              <a:rPr lang="en-US" b="1" dirty="0" smtClean="0"/>
              <a:t> </a:t>
            </a:r>
            <a:r>
              <a:rPr lang="th-TH" dirty="0" smtClean="0"/>
              <a:t>ให้ความสำคัญกับข้อความที่โจทย์กำหนดให้ โดยดูจากตารางข้อความที่มีเลขกำกับ เพื่อจะได้มองความสัมพันธ์เชื่อมโยงระหว่างกัน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57290" y="3857628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 ขั้น ๔</a:t>
            </a:r>
            <a:r>
              <a:rPr lang="en-US" b="1" dirty="0" smtClean="0"/>
              <a:t> </a:t>
            </a:r>
            <a:r>
              <a:rPr lang="th-TH" dirty="0" smtClean="0"/>
              <a:t>พิจารณาประเด็นหลักของเนื้อหาในบทความว่า คือ ประเด็นใด โดยสามารถจะใช้ชื่อเรื่องของบทความเป็นกุญแจในการไขรหัสคำตอบตรงจุดนี้ได้ เพราะชื่อเรื่องของข้อความ คือ แนวคิดหลักหรือประเด็นสำคัญที่ผู้เขียนต้องการนำเสนอ</a:t>
            </a:r>
            <a:r>
              <a:rPr lang="en-US" dirty="0" smtClean="0"/>
              <a:t> </a:t>
            </a:r>
            <a:endParaRPr lang="th-TH" dirty="0"/>
          </a:p>
        </p:txBody>
      </p:sp>
      <p:pic>
        <p:nvPicPr>
          <p:cNvPr id="28674" name="Picture 2" descr="http://vignette3.wikia.nocookie.net/degrassi/images/3/38/Mike1.png/revision/latest?cb=201307111947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5483" y="5118482"/>
            <a:ext cx="1668517" cy="1739518"/>
          </a:xfrm>
          <a:prstGeom prst="rect">
            <a:avLst/>
          </a:prstGeom>
          <a:noFill/>
        </p:spPr>
      </p:pic>
      <p:pic>
        <p:nvPicPr>
          <p:cNvPr id="28676" name="Picture 4" descr="http://www.oknation.net/blog/home/blog_data/152/15152/images/may4082ndhalf/chick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643578"/>
            <a:ext cx="952500" cy="952500"/>
          </a:xfrm>
          <a:prstGeom prst="rect">
            <a:avLst/>
          </a:prstGeom>
          <a:noFill/>
        </p:spPr>
      </p:pic>
      <p:pic>
        <p:nvPicPr>
          <p:cNvPr id="28678" name="Picture 6" descr="http://www.oknation.net/blog/home/blog_data/152/15152/images/may4082ndhalf/chick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643578"/>
            <a:ext cx="952500" cy="952500"/>
          </a:xfrm>
          <a:prstGeom prst="rect">
            <a:avLst/>
          </a:prstGeom>
          <a:noFill/>
        </p:spPr>
      </p:pic>
      <p:pic>
        <p:nvPicPr>
          <p:cNvPr id="28680" name="Picture 8" descr="http://www.oknation.net/blog/home/blog_data/152/15152/images/may4082ndhalf/chick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64357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14414" y="1071546"/>
            <a:ext cx="7929586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th-TH" dirty="0" smtClean="0"/>
              <a:t>	</a:t>
            </a:r>
            <a:r>
              <a:rPr lang="th-TH" b="1" dirty="0" smtClean="0"/>
              <a:t>ขั้นที่ ๕</a:t>
            </a:r>
            <a:r>
              <a:rPr lang="en-US" b="1" dirty="0" smtClean="0"/>
              <a:t> </a:t>
            </a:r>
            <a:r>
              <a:rPr lang="th-TH" dirty="0" smtClean="0"/>
              <a:t>นำข้อความหลักที่มีเลขกำกับมาเขียนเป็นผังมโนทัศน์เพื่อวิเคราะห์ความสัมพันธ์เชื่อมโยงระหว่างข้อความแต่ละข้อความ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th-TH" b="1" dirty="0" smtClean="0"/>
              <a:t>	ขั้นที่ ๖</a:t>
            </a:r>
            <a:r>
              <a:rPr lang="en-US" b="1" dirty="0" smtClean="0"/>
              <a:t> </a:t>
            </a:r>
            <a:r>
              <a:rPr lang="th-TH" dirty="0" smtClean="0"/>
              <a:t>ใส่รหัสตัวเลขของแต่ละข้อความตามโจทย์กำหนดให้ และใส่ตัวอักษร </a:t>
            </a:r>
            <a:r>
              <a:rPr lang="en-US" dirty="0" smtClean="0"/>
              <a:t>A, D, </a:t>
            </a:r>
            <a:r>
              <a:rPr lang="th-TH" dirty="0" smtClean="0"/>
              <a:t>หรือ </a:t>
            </a:r>
            <a:r>
              <a:rPr lang="en-US" dirty="0" smtClean="0"/>
              <a:t>F </a:t>
            </a:r>
            <a:r>
              <a:rPr lang="th-TH" dirty="0" smtClean="0"/>
              <a:t>ในแต่ละตอนให้ชัดเจน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29698" name="Picture 2" descr="http://sv6.postjung.com/picpost/data/233/233242-51d95d2e29a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4643470" cy="2516762"/>
          </a:xfrm>
          <a:prstGeom prst="rect">
            <a:avLst/>
          </a:prstGeom>
          <a:noFill/>
        </p:spPr>
      </p:pic>
      <p:pic>
        <p:nvPicPr>
          <p:cNvPr id="29700" name="Picture 4" descr="http://www.aopdh02.doae.go.th/image/%E0%B8%81%E0%B8%B8%E0%B8%AB%E0%B8%A5%E0%B8%B2%E0%B8%9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357694"/>
            <a:ext cx="1171684" cy="2266955"/>
          </a:xfrm>
          <a:prstGeom prst="rect">
            <a:avLst/>
          </a:prstGeom>
          <a:noFill/>
        </p:spPr>
      </p:pic>
      <p:pic>
        <p:nvPicPr>
          <p:cNvPr id="29702" name="Picture 6" descr="http://www.aopdh02.doae.go.th/image/%E0%B8%81%E0%B8%B8%E0%B8%AB%E0%B8%A5%E0%B8%B2%E0%B8%9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500570"/>
            <a:ext cx="1071570" cy="207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 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14678" y="214290"/>
            <a:ext cx="2714644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การใช้เส้นแสดงความเชื่อมโยง</a:t>
            </a:r>
            <a:endParaRPr lang="th-TH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2133600" y="1606296"/>
          <a:ext cx="5724548" cy="49659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98222"/>
                <a:gridCol w="4226326"/>
              </a:tblGrid>
              <a:tr h="381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/>
                        <a:t>รูปแบบเส้นเชื่อมโยง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/>
                        <a:t>ลักษณะความสัมพันธ์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/>
                </a:tc>
              </a:tr>
              <a:tr h="1145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 smtClean="0"/>
                        <a:t> เป็น</a:t>
                      </a:r>
                      <a:r>
                        <a:rPr lang="th-TH" sz="1600" dirty="0"/>
                        <a:t>ผลโดยตรงหรือเกิดขึ้นในลำดับถัดมา</a:t>
                      </a: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th-TH" sz="1600" dirty="0" smtClean="0"/>
                        <a:t>แสดง</a:t>
                      </a:r>
                      <a:r>
                        <a:rPr lang="th-TH" sz="1600" dirty="0"/>
                        <a:t>ความสัมพันธ์แบบเป็นเหตุเป็นผลกันโดยที่ข้อความที่เป็นเหตุอยู่</a:t>
                      </a:r>
                      <a:r>
                        <a:rPr lang="th-TH" sz="1600" dirty="0" smtClean="0"/>
                        <a:t>ทางหาง</a:t>
                      </a:r>
                      <a:r>
                        <a:rPr lang="th-TH" sz="1600" dirty="0"/>
                        <a:t>ลูกศร และข้อความที่เป็นผล อยู่ทางหัวลูกศร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/>
                </a:tc>
              </a:tr>
              <a:tr h="1527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 smtClean="0"/>
                        <a:t>    เป็น</a:t>
                      </a:r>
                      <a:r>
                        <a:rPr lang="th-TH" sz="1600" dirty="0"/>
                        <a:t>ส่วนประกอบ องค์ประกอบ ความหมาย</a:t>
                      </a: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th-TH" sz="1600" dirty="0"/>
                        <a:t>แสดงความสัมพันธ์ในเป็นส่วนขยาย/ส่วนประกอบ/คุณสมบัติคุณลักษณะโดยที่ข้อความที่เป็นเป็นส่วนขยาย /ส่วนประกอบ/คุณสมบัติคุณลักษณะอยู่ทางหัวลูกตุ้ม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/>
                </a:tc>
              </a:tr>
              <a:tr h="1527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/>
                        <a:t/>
                      </a:r>
                      <a:br>
                        <a:rPr lang="en-US" sz="1600"/>
                      </a:br>
                      <a:r>
                        <a:rPr lang="th-TH" sz="1600"/>
                        <a:t>แสดงความสัมพันธ์แบบยับยั้ง ป้องกัน ลดลง</a:t>
                      </a:r>
                      <a:r>
                        <a:rPr lang="en-US" sz="1600"/>
                        <a:t/>
                      </a:r>
                      <a:br>
                        <a:rPr lang="en-US" sz="1600"/>
                      </a:br>
                      <a:r>
                        <a:rPr lang="th-TH" sz="1600"/>
                        <a:t>โดยที่หางลูกศรเป็นข้อความที่เป็นเหตุ ซึ่งมีผลไปยับยั้ง ป้องกัน ลดลง ข้อความทางหัวลูกศร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/>
                </a:tc>
              </a:tr>
              <a:tr h="38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/>
                        <a:t>๙๙ </a:t>
                      </a:r>
                      <a:r>
                        <a:rPr lang="en-US" sz="1600" dirty="0"/>
                        <a:t>H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/>
                        <a:t>ไม่เกี่ยวข้องหรือก่อให้เกิดผลกับข้อความใด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0728" name="Picture 1" descr="http://www.thoengwit.ac.th/ny/photo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1009650" cy="781050"/>
          </a:xfrm>
          <a:prstGeom prst="rect">
            <a:avLst/>
          </a:prstGeom>
          <a:noFill/>
        </p:spPr>
      </p:pic>
      <p:pic>
        <p:nvPicPr>
          <p:cNvPr id="30727" name="Picture 2" descr="http://www.thoengwit.ac.th/ny/photo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29000"/>
            <a:ext cx="1000125" cy="819150"/>
          </a:xfrm>
          <a:prstGeom prst="rect">
            <a:avLst/>
          </a:prstGeom>
          <a:noFill/>
        </p:spPr>
      </p:pic>
      <p:pic>
        <p:nvPicPr>
          <p:cNvPr id="30726" name="Picture 3" descr="http://www.thoengwit.ac.th/ny/photo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143512"/>
            <a:ext cx="933450" cy="628650"/>
          </a:xfrm>
          <a:prstGeom prst="rect">
            <a:avLst/>
          </a:prstGeom>
          <a:noFill/>
        </p:spPr>
      </p:pic>
      <p:pic>
        <p:nvPicPr>
          <p:cNvPr id="30730" name="Picture 10" descr="http://f.ptcdn.info/396/014/000/1389537002-10-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14290"/>
            <a:ext cx="1357322" cy="142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3286116" y="357166"/>
            <a:ext cx="3000396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/>
              <a:t>การพิจารณาความเชื่อมโยงกับคำสันธาน</a:t>
            </a:r>
            <a:r>
              <a:rPr lang="en-US" b="1" dirty="0"/>
              <a:t> </a:t>
            </a:r>
            <a:endParaRPr lang="th-TH" dirty="0"/>
          </a:p>
        </p:txBody>
      </p:sp>
      <p:pic>
        <p:nvPicPr>
          <p:cNvPr id="31746" name="Picture 4" descr="http://www.thoengwit.ac.th/ny/photo/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66484"/>
            <a:ext cx="1071570" cy="176632"/>
          </a:xfrm>
          <a:prstGeom prst="rect">
            <a:avLst/>
          </a:prstGeom>
          <a:noFill/>
        </p:spPr>
      </p:pic>
      <p:pic>
        <p:nvPicPr>
          <p:cNvPr id="31745" name="Picture 5" descr="http://www.thoengwit.ac.th/ny/photo/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857628"/>
            <a:ext cx="1214446" cy="20018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71604" y="1785926"/>
            <a:ext cx="6857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๑. แสดงเหตุผล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00166" y="2143116"/>
            <a:ext cx="5429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เนื่องจาก จาก เพราะ ด้วยเหตุว่า ด้วยเหตุที่ เพื่อที่ จะ ทำให้ จึง มีผลต่อ มีผลให้ ดังนั้น</a:t>
            </a:r>
            <a:r>
              <a:rPr lang="th-TH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rdia New" pitchFamily="34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ถ้าหากว่า ถ้าเผื่อว่า เมื่อ....ก็ หาก.....จะ</a:t>
            </a:r>
            <a:r>
              <a:rPr lang="th-TH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rdia New" pitchFamily="34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บอกสิ่งที่ตามมา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 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00134" y="3714752"/>
            <a:ext cx="7643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กระทั่ง กระทั่ง ครั้นแล้ว ทันใดนั้นเอง ในที่สุด ตามไปด้วยก่อนที่จะ ก่อนหน้าที่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ตั้งแต่ครั้งที่ จะพบกับ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1751" name="Picture 7" descr="http://blogimgs.naver.net/sticker/xhdpi/moon_and_james/original/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8604"/>
            <a:ext cx="1533525" cy="1762126"/>
          </a:xfrm>
          <a:prstGeom prst="rect">
            <a:avLst/>
          </a:prstGeom>
          <a:noFill/>
        </p:spPr>
      </p:pic>
      <p:pic>
        <p:nvPicPr>
          <p:cNvPr id="31755" name="Picture 11" descr="http://appman.in.th/line/upload/images/2013/11/stickerline-2013111515243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857760"/>
            <a:ext cx="3214710" cy="215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://www.thoengwit.ac.th/ny/photo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928694" cy="188249"/>
          </a:xfrm>
          <a:prstGeom prst="rect">
            <a:avLst/>
          </a:prstGeom>
          <a:noFill/>
        </p:spPr>
      </p:pic>
      <p:pic>
        <p:nvPicPr>
          <p:cNvPr id="32769" name="Picture 7" descr="http://www.thoengwit.ac.th/ny/photo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928694" cy="188249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85852" y="785794"/>
            <a:ext cx="740459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 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</a:b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 ๒.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บอกความ</a:t>
            </a:r>
            <a:r>
              <a:rPr lang="th-TH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rdia New" pitchFamily="34" charset="-34"/>
              </a:rPr>
              <a:t>เท่า เหมือน</a:t>
            </a:r>
            <a:r>
              <a:rPr kumimoji="0" lang="th-TH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คล้าย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หมายถึง หมายวามว่า คือ นั่นก็คือ ราวกับ ประดุจ หรือ แปลว่า เปรียบเสมือน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เรียกว่า</a:t>
            </a:r>
            <a:r>
              <a:rPr kumimoji="0" lang="th-TH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อาจกล่าวได้ว่า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สนับสนุน ขยายความ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 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365909" y="2714620"/>
            <a:ext cx="77780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รวมทั้ง โดยเฉพาะ ตลอดจน ได้แก่ ตัวอย่าง เป็นต้นว่า พร้อมกันนั้น เช่นเดียวกับ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ดูเหมือนจะ ต่อไปนี้ ในกรณีเช่นนี้ และ กัน โดยเฉพาะอย่างยิ่ง อาทิเช่น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เป็นที่น่าสังเกตว่า พึงสังเกตว่า ในขณะเดียวกัน เท่าที่ได้กล่าวมาแล้วนั้น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2775" name="Picture 7" descr="http://imgsdown.1mobile.com/group2/M00/69/E4/S36rZFNdniCAa6aLAADAOWFCNdY0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86190"/>
            <a:ext cx="3429024" cy="3429024"/>
          </a:xfrm>
          <a:prstGeom prst="rect">
            <a:avLst/>
          </a:prstGeom>
          <a:noFill/>
        </p:spPr>
      </p:pic>
      <p:pic>
        <p:nvPicPr>
          <p:cNvPr id="32777" name="Picture 9" descr="http://3.bp.blogspot.com/-wKPT0LDjZgI/UoXfFvlH5WI/AAAAAAAAQrY/DpxmAz0bjZg/s1600/sweetgirl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214950"/>
            <a:ext cx="1143000" cy="1143001"/>
          </a:xfrm>
          <a:prstGeom prst="rect">
            <a:avLst/>
          </a:prstGeom>
          <a:noFill/>
        </p:spPr>
      </p:pic>
      <p:pic>
        <p:nvPicPr>
          <p:cNvPr id="32779" name="Picture 11" descr="http://3.bp.blogspot.com/-wKPT0LDjZgI/UoXfFvlH5WI/AAAAAAAAQrY/DpxmAz0bjZg/s1600/sweetgirl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14950"/>
            <a:ext cx="1143000" cy="1143001"/>
          </a:xfrm>
          <a:prstGeom prst="rect">
            <a:avLst/>
          </a:prstGeom>
          <a:noFill/>
        </p:spPr>
      </p:pic>
      <p:pic>
        <p:nvPicPr>
          <p:cNvPr id="32785" name="Picture 17" descr="http://www.bloggang.com/data/noknoinnn/picture/11576966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0"/>
            <a:ext cx="49434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2423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 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3793" name="Picture 8" descr="http://www.thoengwit.ac.th/ny/photo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1500198" cy="489538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1538" y="1857364"/>
            <a:ext cx="72866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ngsana New" pitchFamily="18" charset="-34"/>
              </a:rPr>
              <a:t>แต่ทว่า แม้แต่ ถึงมาตรว่า ถึงแม้ว่า ไม่ว่าจะ แต่ว่า ถึงกระนั้นก็ดี อย่างไรก็ดี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ngsana New" pitchFamily="18" charset="-34"/>
              </a:rPr>
              <a:t>ขณะที่ ทั้งๆที่ ไม่เช่นนั้น ลดลง ไม่ ห้าม อย่า มิควร ไม่ควร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ngsana New" pitchFamily="18" charset="-34"/>
              </a:rPr>
              <a:t>การสังเกตคำเชื่อมเหล่านี้ จะเป็นตัวช่วยสำคัญทำให้เข้าใจความสัมพันธ์ของประโยคหรือข้อความ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ngsana New" pitchFamily="18" charset="-34"/>
              </a:rPr>
              <a:t>และควรสังเกตบริบทรอบประโยค ข้อความ จะสามารถสรุปความสัมพันธ์ได้อย่างถูกต้อง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</a:p>
        </p:txBody>
      </p:sp>
      <p:sp>
        <p:nvSpPr>
          <p:cNvPr id="7" name="ชื่อเรื่อง 6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3210878" cy="831974"/>
          </a:xfrm>
        </p:spPr>
        <p:txBody>
          <a:bodyPr/>
          <a:lstStyle/>
          <a:p>
            <a:r>
              <a:rPr lang="th-TH" b="1" dirty="0" smtClean="0">
                <a:solidFill>
                  <a:schemeClr val="tx2">
                    <a:lumMod val="50000"/>
                  </a:schemeClr>
                </a:solidFill>
              </a:rPr>
              <a:t>๓. ขัดแย้ง คัดค้าน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7" name="Picture 5" descr="http://3.bp.blogspot.com/-M-pxrNrhomw/USBemGUbJCI/AAAAAAAAUa8/HeF0BaC-FSQ/s1600/%25E0%25B8%258A%25E0%25B8%25B7%25E0%25B9%2588%25E0%25B8%2599%25E0%25B8%258A%25E0%25B8%25A1+%25E0%25B8%258A%25E0%25B8%25AD%25E0%25B8%259A%25E0%25B9%2583%25E0%25B8%2588+%25E0%25B8%2594%25E0%25B8%25B5%25E0%25B9%2583%25E0%25B8%25880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8"/>
            <a:ext cx="1447800" cy="1228725"/>
          </a:xfrm>
          <a:prstGeom prst="rect">
            <a:avLst/>
          </a:prstGeom>
          <a:noFill/>
        </p:spPr>
      </p:pic>
      <p:pic>
        <p:nvPicPr>
          <p:cNvPr id="1026" name="Picture 2" descr="http://www.student.chula.ac.th/~56370431/image/429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143512"/>
            <a:ext cx="4443423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</TotalTime>
  <Words>125</Words>
  <Application>Microsoft Office PowerPoint</Application>
  <PresentationFormat>นำเสนอทางหน้าจอ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จุดที่สุด</vt:lpstr>
      <vt:lpstr>การคิดแบบเชื่อมโยง</vt:lpstr>
      <vt:lpstr>การคิดแบบเชื่อมโยง</vt:lpstr>
      <vt:lpstr>แนวทางในการอ่านบทความเพื่อการคิดวิเคราะห์ความสัมพันธ์เชื่อมโยง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๓. ขัดแย้ง คัดค้าน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การคิดแบบเชื่อมโยง</dc:title>
  <dc:creator>KKD Windows Se7en V1</dc:creator>
  <cp:lastModifiedBy>KKD Windows Se7en V1</cp:lastModifiedBy>
  <cp:revision>17</cp:revision>
  <dcterms:created xsi:type="dcterms:W3CDTF">2015-12-30T13:04:20Z</dcterms:created>
  <dcterms:modified xsi:type="dcterms:W3CDTF">2016-05-18T04:06:07Z</dcterms:modified>
</cp:coreProperties>
</file>